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10"/>
  </p:handoutMasterIdLst>
  <p:sldIdLst>
    <p:sldId id="256" r:id="rId2"/>
    <p:sldId id="257" r:id="rId3"/>
    <p:sldId id="266" r:id="rId4"/>
    <p:sldId id="267" r:id="rId5"/>
    <p:sldId id="268" r:id="rId6"/>
    <p:sldId id="269" r:id="rId7"/>
    <p:sldId id="270" r:id="rId8"/>
    <p:sldId id="265"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E3"/>
    <a:srgbClr val="FFCCFF"/>
    <a:srgbClr val="D13673"/>
    <a:srgbClr val="009CDD"/>
    <a:srgbClr val="C2C0CF"/>
    <a:srgbClr val="F9B233"/>
    <a:srgbClr val="E61873"/>
    <a:srgbClr val="A3295F"/>
    <a:srgbClr val="02A0E3"/>
    <a:srgbClr val="0297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34"/>
    <p:restoredTop sz="96327"/>
  </p:normalViewPr>
  <p:slideViewPr>
    <p:cSldViewPr snapToGrid="0" snapToObjects="1">
      <p:cViewPr varScale="1">
        <p:scale>
          <a:sx n="87" d="100"/>
          <a:sy n="87" d="100"/>
        </p:scale>
        <p:origin x="710" y="82"/>
      </p:cViewPr>
      <p:guideLst/>
    </p:cSldViewPr>
  </p:slideViewPr>
  <p:notesTextViewPr>
    <p:cViewPr>
      <p:scale>
        <a:sx n="1" d="1"/>
        <a:sy n="1" d="1"/>
      </p:scale>
      <p:origin x="0" y="0"/>
    </p:cViewPr>
  </p:notesTextViewPr>
  <p:notesViewPr>
    <p:cSldViewPr snapToGrid="0" snapToObjects="1">
      <p:cViewPr varScale="1">
        <p:scale>
          <a:sx n="124" d="100"/>
          <a:sy n="124" d="100"/>
        </p:scale>
        <p:origin x="4104" y="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F32D17-BAD5-493C-B955-3D00697EE2E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5E385621-2031-4448-915D-28D05C37C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53CDD7-AE5D-48AA-92E7-EBA5C39516E8}" type="datetimeFigureOut">
              <a:rPr lang="en-IE" smtClean="0"/>
              <a:t>21/02/2022</a:t>
            </a:fld>
            <a:endParaRPr lang="en-IE"/>
          </a:p>
        </p:txBody>
      </p:sp>
      <p:sp>
        <p:nvSpPr>
          <p:cNvPr id="4" name="Footer Placeholder 3">
            <a:extLst>
              <a:ext uri="{FF2B5EF4-FFF2-40B4-BE49-F238E27FC236}">
                <a16:creationId xmlns:a16="http://schemas.microsoft.com/office/drawing/2014/main" id="{4F04571F-2312-44E0-9DDA-9ED1B1034F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792A8360-6297-4D8C-AC8A-681253AB59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B1A84E-7670-4899-A865-0DAEC45A0C30}" type="slidenum">
              <a:rPr lang="en-IE" smtClean="0"/>
              <a:t>‹#›</a:t>
            </a:fld>
            <a:endParaRPr lang="en-IE"/>
          </a:p>
        </p:txBody>
      </p:sp>
    </p:spTree>
    <p:extLst>
      <p:ext uri="{BB962C8B-B14F-4D97-AF65-F5344CB8AC3E}">
        <p14:creationId xmlns:p14="http://schemas.microsoft.com/office/powerpoint/2010/main" val="60107773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734819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677945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80392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4190736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128DD7-9856-0B4F-9C68-CC82E18E786B}"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809221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128DD7-9856-0B4F-9C68-CC82E18E786B}" type="datetimeFigureOut">
              <a:rPr lang="en-US" smtClean="0"/>
              <a:t>2/21/2022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35238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128DD7-9856-0B4F-9C68-CC82E18E786B}" type="datetimeFigureOut">
              <a:rPr lang="en-US" smtClean="0"/>
              <a:t>2/21/2022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69533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128DD7-9856-0B4F-9C68-CC82E18E786B}" type="datetimeFigureOut">
              <a:rPr lang="en-US" smtClean="0"/>
              <a:t>2/21/2022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91366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128DD7-9856-0B4F-9C68-CC82E18E786B}" type="datetimeFigureOut">
              <a:rPr lang="en-US" smtClean="0"/>
              <a:t>2/21/2022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921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2/21/2022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63839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2/21/2022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6520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28DD7-9856-0B4F-9C68-CC82E18E786B}" type="datetimeFigureOut">
              <a:rPr lang="en-US" smtClean="0"/>
              <a:t>2/21/2022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7A6037-C16D-864B-8B93-3A002EED9D30}" type="slidenum">
              <a:rPr lang="en-US" smtClean="0"/>
              <a:t>‹#›</a:t>
            </a:fld>
            <a:endParaRPr lang="en-US"/>
          </a:p>
        </p:txBody>
      </p:sp>
    </p:spTree>
    <p:extLst>
      <p:ext uri="{BB962C8B-B14F-4D97-AF65-F5344CB8AC3E}">
        <p14:creationId xmlns:p14="http://schemas.microsoft.com/office/powerpoint/2010/main" val="1795006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g"/><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13673">
                <a:alpha val="25000"/>
              </a:srgbClr>
            </a:gs>
            <a:gs pos="100000">
              <a:srgbClr val="009CDD">
                <a:alpha val="25000"/>
              </a:srgbClr>
            </a:gs>
          </a:gsLst>
          <a:lin ang="5400000" scaled="1"/>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8DD5A42-F94F-462E-998C-77B75A77E034}"/>
              </a:ext>
            </a:extLst>
          </p:cNvPr>
          <p:cNvGrpSpPr/>
          <p:nvPr/>
        </p:nvGrpSpPr>
        <p:grpSpPr>
          <a:xfrm>
            <a:off x="62446" y="5923729"/>
            <a:ext cx="3095986" cy="855907"/>
            <a:chOff x="9452113" y="5974207"/>
            <a:chExt cx="2739887" cy="784485"/>
          </a:xfrm>
        </p:grpSpPr>
        <p:sp>
          <p:nvSpPr>
            <p:cNvPr id="13" name="Rounded Rectangle 13">
              <a:extLst>
                <a:ext uri="{FF2B5EF4-FFF2-40B4-BE49-F238E27FC236}">
                  <a16:creationId xmlns:a16="http://schemas.microsoft.com/office/drawing/2014/main" id="{5600B9C3-525A-48FE-BD9B-C948D6E21F83}"/>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047D4BF-8D47-4A7D-9EFA-F798AEC75F63}"/>
                </a:ext>
              </a:extLst>
            </p:cNvPr>
            <p:cNvPicPr>
              <a:picLocks noChangeAspect="1"/>
            </p:cNvPicPr>
            <p:nvPr/>
          </p:nvPicPr>
          <p:blipFill>
            <a:blip r:embed="rId4"/>
            <a:stretch>
              <a:fillRect/>
            </a:stretch>
          </p:blipFill>
          <p:spPr>
            <a:xfrm>
              <a:off x="9452113" y="5974207"/>
              <a:ext cx="2739887" cy="784485"/>
            </a:xfrm>
            <a:prstGeom prst="rect">
              <a:avLst/>
            </a:prstGeom>
          </p:spPr>
        </p:pic>
      </p:grpSp>
      <p:pic>
        <p:nvPicPr>
          <p:cNvPr id="3" name="Picture 2" descr="Logo&#10;&#10;Description automatically generated">
            <a:extLst>
              <a:ext uri="{FF2B5EF4-FFF2-40B4-BE49-F238E27FC236}">
                <a16:creationId xmlns:a16="http://schemas.microsoft.com/office/drawing/2014/main" id="{8B8B48E9-8307-4DA4-9FAB-53AD12DE14BF}"/>
              </a:ext>
            </a:extLst>
          </p:cNvPr>
          <p:cNvPicPr>
            <a:picLocks noChangeAspect="1"/>
          </p:cNvPicPr>
          <p:nvPr/>
        </p:nvPicPr>
        <p:blipFill>
          <a:blip r:embed="rId5"/>
          <a:stretch>
            <a:fillRect/>
          </a:stretch>
        </p:blipFill>
        <p:spPr>
          <a:xfrm>
            <a:off x="399953" y="513791"/>
            <a:ext cx="8575002" cy="2205657"/>
          </a:xfrm>
          <a:prstGeom prst="rect">
            <a:avLst/>
          </a:prstGeom>
        </p:spPr>
      </p:pic>
      <p:sp>
        <p:nvSpPr>
          <p:cNvPr id="2" name="TextBox 1">
            <a:extLst>
              <a:ext uri="{FF2B5EF4-FFF2-40B4-BE49-F238E27FC236}">
                <a16:creationId xmlns:a16="http://schemas.microsoft.com/office/drawing/2014/main" id="{D7F5925F-5040-4F83-BEBB-F63A54DF717E}"/>
              </a:ext>
            </a:extLst>
          </p:cNvPr>
          <p:cNvSpPr txBox="1"/>
          <p:nvPr/>
        </p:nvSpPr>
        <p:spPr>
          <a:xfrm>
            <a:off x="4475285" y="3692769"/>
            <a:ext cx="4499670" cy="923330"/>
          </a:xfrm>
          <a:prstGeom prst="rect">
            <a:avLst/>
          </a:prstGeom>
          <a:noFill/>
        </p:spPr>
        <p:txBody>
          <a:bodyPr wrap="square" rtlCol="0">
            <a:spAutoFit/>
          </a:bodyPr>
          <a:lstStyle/>
          <a:p>
            <a:r>
              <a:rPr lang="lt-LT" sz="1800" dirty="0" err="1">
                <a:latin typeface="Arial Rounded MT Bold" panose="020F0704030504030204" pitchFamily="34" charset="0"/>
              </a:rPr>
              <a:t>Audio</a:t>
            </a:r>
            <a:r>
              <a:rPr lang="lt-LT" sz="1800" dirty="0">
                <a:latin typeface="Arial Rounded MT Bold" panose="020F0704030504030204" pitchFamily="34" charset="0"/>
              </a:rPr>
              <a:t> knyga: </a:t>
            </a:r>
            <a:r>
              <a:rPr lang="fi-FI" sz="1800" b="1" dirty="0">
                <a:effectLst/>
                <a:latin typeface="Times New Roman" panose="02020603050405020304" pitchFamily="18" charset="0"/>
                <a:ea typeface="Calibri" panose="020F0502020204030204" pitchFamily="34" charset="0"/>
              </a:rPr>
              <a:t>Prievarta prieš vyresnio amžiaus žmones</a:t>
            </a:r>
            <a:endParaRPr lang="en-GB" sz="1800" dirty="0">
              <a:effectLst/>
              <a:latin typeface="Arial Rounded MT Bold" panose="020F0704030504030204" pitchFamily="34" charset="0"/>
              <a:ea typeface="Calibri" panose="020F0502020204030204" pitchFamily="34" charset="0"/>
              <a:cs typeface="Times New Roman" panose="02020603050405020304" pitchFamily="18" charset="0"/>
            </a:endParaRPr>
          </a:p>
          <a:p>
            <a:endParaRPr lang="en-GB" dirty="0"/>
          </a:p>
        </p:txBody>
      </p:sp>
      <p:pic>
        <p:nvPicPr>
          <p:cNvPr id="4" name="Prievarta1">
            <a:hlinkClick r:id="" action="ppaction://media"/>
            <a:extLst>
              <a:ext uri="{FF2B5EF4-FFF2-40B4-BE49-F238E27FC236}">
                <a16:creationId xmlns:a16="http://schemas.microsoft.com/office/drawing/2014/main" id="{7D951BBF-8C2B-455C-B268-C5776DBBE65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475285" y="4301148"/>
            <a:ext cx="487363" cy="487363"/>
          </a:xfrm>
          <a:prstGeom prst="ellipse">
            <a:avLst/>
          </a:prstGeom>
          <a:ln>
            <a:noFill/>
          </a:ln>
          <a:effectLst>
            <a:softEdge rad="112500"/>
          </a:effectLst>
        </p:spPr>
      </p:pic>
    </p:spTree>
    <p:extLst>
      <p:ext uri="{BB962C8B-B14F-4D97-AF65-F5344CB8AC3E}">
        <p14:creationId xmlns:p14="http://schemas.microsoft.com/office/powerpoint/2010/main" val="108579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39" y="1962560"/>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AD11B18-E831-4550-9D76-AE4A80A19F0C}"/>
              </a:ext>
            </a:extLst>
          </p:cNvPr>
          <p:cNvSpPr txBox="1"/>
          <p:nvPr/>
        </p:nvSpPr>
        <p:spPr>
          <a:xfrm>
            <a:off x="9715500" y="2690335"/>
            <a:ext cx="1987062" cy="1477328"/>
          </a:xfrm>
          <a:prstGeom prst="rect">
            <a:avLst/>
          </a:prstGeom>
          <a:noFill/>
        </p:spPr>
        <p:txBody>
          <a:bodyPr wrap="square" rtlCol="0">
            <a:spAutoFit/>
          </a:bodyPr>
          <a:lstStyle/>
          <a:p>
            <a:r>
              <a:rPr lang="en-GB" dirty="0" err="1"/>
              <a:t>Šioje</a:t>
            </a:r>
            <a:r>
              <a:rPr lang="en-GB" dirty="0"/>
              <a:t> </a:t>
            </a:r>
            <a:r>
              <a:rPr lang="en-GB" dirty="0" err="1"/>
              <a:t>audioknygoje</a:t>
            </a:r>
            <a:r>
              <a:rPr lang="en-GB" dirty="0"/>
              <a:t> </a:t>
            </a:r>
            <a:r>
              <a:rPr lang="en-GB" dirty="0" err="1"/>
              <a:t>sužinosite</a:t>
            </a:r>
            <a:r>
              <a:rPr lang="en-GB" dirty="0"/>
              <a:t> </a:t>
            </a:r>
            <a:r>
              <a:rPr lang="en-GB" dirty="0" err="1"/>
              <a:t>daugiau</a:t>
            </a:r>
            <a:r>
              <a:rPr lang="en-GB" dirty="0"/>
              <a:t> </a:t>
            </a:r>
            <a:r>
              <a:rPr lang="en-GB" dirty="0" err="1"/>
              <a:t>apie</a:t>
            </a:r>
            <a:r>
              <a:rPr lang="en-GB" dirty="0"/>
              <a:t> </a:t>
            </a:r>
            <a:r>
              <a:rPr lang="en-GB" dirty="0" err="1"/>
              <a:t>prievartą</a:t>
            </a:r>
            <a:r>
              <a:rPr lang="en-GB" dirty="0"/>
              <a:t> </a:t>
            </a:r>
            <a:r>
              <a:rPr lang="en-GB" dirty="0" err="1"/>
              <a:t>prieš</a:t>
            </a:r>
            <a:r>
              <a:rPr lang="en-GB" dirty="0"/>
              <a:t> </a:t>
            </a:r>
            <a:r>
              <a:rPr lang="en-GB" dirty="0" err="1"/>
              <a:t>vyresnio</a:t>
            </a:r>
            <a:r>
              <a:rPr lang="en-GB" dirty="0"/>
              <a:t> </a:t>
            </a:r>
            <a:r>
              <a:rPr lang="en-GB" dirty="0" err="1"/>
              <a:t>amžiaus</a:t>
            </a:r>
            <a:r>
              <a:rPr lang="en-GB" dirty="0"/>
              <a:t> </a:t>
            </a:r>
            <a:r>
              <a:rPr lang="en-GB" dirty="0" err="1"/>
              <a:t>žmones</a:t>
            </a:r>
            <a:r>
              <a:rPr lang="en-GB" dirty="0"/>
              <a:t>.</a:t>
            </a:r>
          </a:p>
        </p:txBody>
      </p:sp>
      <p:sp>
        <p:nvSpPr>
          <p:cNvPr id="4" name="TextBox 3">
            <a:extLst>
              <a:ext uri="{FF2B5EF4-FFF2-40B4-BE49-F238E27FC236}">
                <a16:creationId xmlns:a16="http://schemas.microsoft.com/office/drawing/2014/main" id="{5CCA24E1-998A-49FA-BC20-AD0FE8E2772E}"/>
              </a:ext>
            </a:extLst>
          </p:cNvPr>
          <p:cNvSpPr txBox="1"/>
          <p:nvPr/>
        </p:nvSpPr>
        <p:spPr>
          <a:xfrm>
            <a:off x="3341078" y="2824095"/>
            <a:ext cx="5266592" cy="1600438"/>
          </a:xfrm>
          <a:prstGeom prst="rect">
            <a:avLst/>
          </a:prstGeom>
          <a:noFill/>
        </p:spPr>
        <p:txBody>
          <a:bodyPr wrap="square" rtlCol="0">
            <a:spAutoFit/>
          </a:bodyPr>
          <a:lstStyle/>
          <a:p>
            <a:pPr algn="just"/>
            <a:r>
              <a:rPr lang="en-GB" sz="1400" dirty="0" err="1">
                <a:latin typeface="Times New Roman" panose="02020603050405020304" pitchFamily="18" charset="0"/>
                <a:ea typeface="Tahoma" panose="020B0604030504040204" pitchFamily="34" charset="0"/>
                <a:cs typeface="Times New Roman" panose="02020603050405020304" pitchFamily="18" charset="0"/>
              </a:rPr>
              <a:t>Prievarta</a:t>
            </a:r>
            <a:r>
              <a:rPr lang="en-GB" sz="1400" dirty="0">
                <a:latin typeface="Times New Roman" panose="02020603050405020304" pitchFamily="18" charset="0"/>
                <a:ea typeface="Tahoma" panose="020B0604030504040204" pitchFamily="34" charset="0"/>
                <a:cs typeface="Times New Roman" panose="02020603050405020304" pitchFamily="18" charset="0"/>
              </a:rPr>
              <a:t> </a:t>
            </a:r>
            <a:r>
              <a:rPr lang="en-GB" sz="1400" dirty="0" err="1">
                <a:latin typeface="Times New Roman" panose="02020603050405020304" pitchFamily="18" charset="0"/>
                <a:ea typeface="Tahoma" panose="020B0604030504040204" pitchFamily="34" charset="0"/>
                <a:cs typeface="Times New Roman" panose="02020603050405020304" pitchFamily="18" charset="0"/>
              </a:rPr>
              <a:t>prieš</a:t>
            </a:r>
            <a:r>
              <a:rPr lang="en-GB" sz="1400" dirty="0">
                <a:latin typeface="Times New Roman" panose="02020603050405020304" pitchFamily="18" charset="0"/>
                <a:ea typeface="Tahoma" panose="020B0604030504040204" pitchFamily="34" charset="0"/>
                <a:cs typeface="Times New Roman" panose="02020603050405020304" pitchFamily="18" charset="0"/>
              </a:rPr>
              <a:t> </a:t>
            </a:r>
            <a:r>
              <a:rPr lang="en-GB" sz="1400" dirty="0" err="1">
                <a:latin typeface="Times New Roman" panose="02020603050405020304" pitchFamily="18" charset="0"/>
                <a:ea typeface="Tahoma" panose="020B0604030504040204" pitchFamily="34" charset="0"/>
                <a:cs typeface="Times New Roman" panose="02020603050405020304" pitchFamily="18" charset="0"/>
              </a:rPr>
              <a:t>vyresnio</a:t>
            </a:r>
            <a:r>
              <a:rPr lang="en-GB" sz="1400" dirty="0">
                <a:latin typeface="Times New Roman" panose="02020603050405020304" pitchFamily="18" charset="0"/>
                <a:ea typeface="Tahoma" panose="020B0604030504040204" pitchFamily="34" charset="0"/>
                <a:cs typeface="Times New Roman" panose="02020603050405020304" pitchFamily="18" charset="0"/>
              </a:rPr>
              <a:t> </a:t>
            </a:r>
            <a:r>
              <a:rPr lang="en-GB" sz="1400" dirty="0" err="1">
                <a:latin typeface="Times New Roman" panose="02020603050405020304" pitchFamily="18" charset="0"/>
                <a:ea typeface="Tahoma" panose="020B0604030504040204" pitchFamily="34" charset="0"/>
                <a:cs typeface="Times New Roman" panose="02020603050405020304" pitchFamily="18" charset="0"/>
              </a:rPr>
              <a:t>amžiaus</a:t>
            </a:r>
            <a:r>
              <a:rPr lang="en-GB" sz="1400" dirty="0">
                <a:latin typeface="Times New Roman" panose="02020603050405020304" pitchFamily="18" charset="0"/>
                <a:ea typeface="Tahoma" panose="020B0604030504040204" pitchFamily="34" charset="0"/>
                <a:cs typeface="Times New Roman" panose="02020603050405020304" pitchFamily="18" charset="0"/>
              </a:rPr>
              <a:t> </a:t>
            </a:r>
            <a:r>
              <a:rPr lang="en-GB" sz="1400" dirty="0" err="1">
                <a:latin typeface="Times New Roman" panose="02020603050405020304" pitchFamily="18" charset="0"/>
                <a:ea typeface="Tahoma" panose="020B0604030504040204" pitchFamily="34" charset="0"/>
                <a:cs typeface="Times New Roman" panose="02020603050405020304" pitchFamily="18" charset="0"/>
              </a:rPr>
              <a:t>žmones</a:t>
            </a:r>
            <a:r>
              <a:rPr lang="en-GB" sz="1400" dirty="0">
                <a:latin typeface="Times New Roman" panose="02020603050405020304" pitchFamily="18" charset="0"/>
                <a:ea typeface="Tahoma" panose="020B0604030504040204" pitchFamily="34" charset="0"/>
                <a:cs typeface="Times New Roman" panose="02020603050405020304" pitchFamily="18" charset="0"/>
              </a:rPr>
              <a:t> </a:t>
            </a:r>
            <a:r>
              <a:rPr lang="en-GB" sz="1400" dirty="0" err="1">
                <a:latin typeface="Times New Roman" panose="02020603050405020304" pitchFamily="18" charset="0"/>
                <a:ea typeface="Tahoma" panose="020B0604030504040204" pitchFamily="34" charset="0"/>
                <a:cs typeface="Times New Roman" panose="02020603050405020304" pitchFamily="18" charset="0"/>
              </a:rPr>
              <a:t>gali</a:t>
            </a:r>
            <a:r>
              <a:rPr lang="en-GB" sz="1400" dirty="0">
                <a:latin typeface="Times New Roman" panose="02020603050405020304" pitchFamily="18" charset="0"/>
                <a:ea typeface="Tahoma" panose="020B0604030504040204" pitchFamily="34" charset="0"/>
                <a:cs typeface="Times New Roman" panose="02020603050405020304" pitchFamily="18" charset="0"/>
              </a:rPr>
              <a:t> </a:t>
            </a:r>
            <a:r>
              <a:rPr lang="en-GB" sz="1400" dirty="0" err="1">
                <a:latin typeface="Times New Roman" panose="02020603050405020304" pitchFamily="18" charset="0"/>
                <a:ea typeface="Tahoma" panose="020B0604030504040204" pitchFamily="34" charset="0"/>
                <a:cs typeface="Times New Roman" panose="02020603050405020304" pitchFamily="18" charset="0"/>
              </a:rPr>
              <a:t>sukelti</a:t>
            </a:r>
            <a:r>
              <a:rPr lang="en-GB" sz="1400" dirty="0">
                <a:latin typeface="Times New Roman" panose="02020603050405020304" pitchFamily="18" charset="0"/>
                <a:ea typeface="Tahoma" panose="020B0604030504040204" pitchFamily="34" charset="0"/>
                <a:cs typeface="Times New Roman" panose="02020603050405020304" pitchFamily="18" charset="0"/>
              </a:rPr>
              <a:t> </a:t>
            </a:r>
            <a:r>
              <a:rPr lang="lt-LT" sz="1400" dirty="0">
                <a:latin typeface="Times New Roman" panose="02020603050405020304" pitchFamily="18" charset="0"/>
                <a:ea typeface="Tahoma" panose="020B0604030504040204" pitchFamily="34" charset="0"/>
                <a:cs typeface="Times New Roman" panose="02020603050405020304" pitchFamily="18" charset="0"/>
              </a:rPr>
              <a:t>tiek fizinius, tiek psichologinius sužalojimus. Nedideli įbrėžimai, mėlynės, kaulų lūžiai ar kiti sužalojimai, kurie gali sukelti fizinį skausmą ar net negalią. Visi šie išvardinti fiziologiniai padariniai gali sukelti ir rimtų, kartais ilgalaikių psichologinių pasekmių, kaip depresija, didelis nerimas ar baimė. Vyresnio amžiaus žmonės, kurie patiria prievartą, gali turėti didelių, nepataisomų problemų visam laikui. </a:t>
            </a:r>
            <a:endParaRPr lang="en-GB" sz="1400" dirty="0">
              <a:latin typeface="Times New Roman" panose="02020603050405020304" pitchFamily="18" charset="0"/>
              <a:ea typeface="Tahoma" panose="020B0604030504040204" pitchFamily="34" charset="0"/>
              <a:cs typeface="Times New Roman" panose="02020603050405020304" pitchFamily="18" charset="0"/>
            </a:endParaRPr>
          </a:p>
        </p:txBody>
      </p:sp>
      <p:pic>
        <p:nvPicPr>
          <p:cNvPr id="6" name="Prievarta2">
            <a:hlinkClick r:id="" action="ppaction://media"/>
            <a:extLst>
              <a:ext uri="{FF2B5EF4-FFF2-40B4-BE49-F238E27FC236}">
                <a16:creationId xmlns:a16="http://schemas.microsoft.com/office/drawing/2014/main" id="{06EFF320-3D54-45CE-921D-E34DE8C8F2EA}"/>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3341078" y="4578330"/>
            <a:ext cx="487363" cy="487363"/>
          </a:xfrm>
          <a:prstGeom prst="ellipse">
            <a:avLst/>
          </a:prstGeom>
          <a:ln>
            <a:noFill/>
          </a:ln>
          <a:effectLst>
            <a:softEdge rad="112500"/>
          </a:effectLst>
        </p:spPr>
      </p:pic>
    </p:spTree>
    <p:extLst>
      <p:ext uri="{BB962C8B-B14F-4D97-AF65-F5344CB8AC3E}">
        <p14:creationId xmlns:p14="http://schemas.microsoft.com/office/powerpoint/2010/main" val="69417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83595" y="1815887"/>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E0C5BA8-D074-4066-ADD9-13DE700029B3}"/>
              </a:ext>
            </a:extLst>
          </p:cNvPr>
          <p:cNvSpPr txBox="1"/>
          <p:nvPr/>
        </p:nvSpPr>
        <p:spPr>
          <a:xfrm>
            <a:off x="9706708" y="2373923"/>
            <a:ext cx="2180492" cy="1754326"/>
          </a:xfrm>
          <a:prstGeom prst="rect">
            <a:avLst/>
          </a:prstGeom>
          <a:noFill/>
        </p:spPr>
        <p:txBody>
          <a:bodyPr wrap="square" rtlCol="0">
            <a:spAutoFit/>
          </a:bodyPr>
          <a:lstStyle/>
          <a:p>
            <a:r>
              <a:rPr lang="en-GB" dirty="0" err="1"/>
              <a:t>Šioje</a:t>
            </a:r>
            <a:r>
              <a:rPr lang="en-GB" dirty="0"/>
              <a:t> </a:t>
            </a:r>
            <a:r>
              <a:rPr lang="en-GB" dirty="0" err="1"/>
              <a:t>audioknygoje</a:t>
            </a:r>
            <a:r>
              <a:rPr lang="en-GB" dirty="0"/>
              <a:t> </a:t>
            </a:r>
            <a:r>
              <a:rPr lang="en-GB" dirty="0" err="1"/>
              <a:t>sužinosite</a:t>
            </a:r>
            <a:r>
              <a:rPr lang="en-GB" dirty="0"/>
              <a:t> </a:t>
            </a:r>
            <a:r>
              <a:rPr lang="en-GB" dirty="0" err="1"/>
              <a:t>daugiau</a:t>
            </a:r>
            <a:r>
              <a:rPr lang="en-GB" dirty="0"/>
              <a:t> </a:t>
            </a:r>
            <a:r>
              <a:rPr lang="en-GB" dirty="0" err="1"/>
              <a:t>apie</a:t>
            </a:r>
            <a:r>
              <a:rPr lang="en-GB" dirty="0"/>
              <a:t> </a:t>
            </a:r>
            <a:r>
              <a:rPr lang="en-GB" dirty="0" err="1"/>
              <a:t>prievartą</a:t>
            </a:r>
            <a:r>
              <a:rPr lang="en-GB" dirty="0"/>
              <a:t> </a:t>
            </a:r>
            <a:r>
              <a:rPr lang="en-GB" dirty="0" err="1"/>
              <a:t>prieš</a:t>
            </a:r>
            <a:r>
              <a:rPr lang="en-GB" dirty="0"/>
              <a:t> </a:t>
            </a:r>
            <a:r>
              <a:rPr lang="en-GB" dirty="0" err="1"/>
              <a:t>vyresnio</a:t>
            </a:r>
            <a:r>
              <a:rPr lang="en-GB" dirty="0"/>
              <a:t> </a:t>
            </a:r>
            <a:r>
              <a:rPr lang="en-GB" dirty="0" err="1"/>
              <a:t>amžiaus</a:t>
            </a:r>
            <a:r>
              <a:rPr lang="en-GB" dirty="0"/>
              <a:t> </a:t>
            </a:r>
            <a:r>
              <a:rPr lang="en-GB" dirty="0" err="1"/>
              <a:t>žmones</a:t>
            </a:r>
            <a:r>
              <a:rPr lang="en-GB" dirty="0"/>
              <a:t>.</a:t>
            </a:r>
          </a:p>
          <a:p>
            <a:endParaRPr lang="en-GB" dirty="0"/>
          </a:p>
        </p:txBody>
      </p:sp>
      <p:sp>
        <p:nvSpPr>
          <p:cNvPr id="4" name="TextBox 3">
            <a:extLst>
              <a:ext uri="{FF2B5EF4-FFF2-40B4-BE49-F238E27FC236}">
                <a16:creationId xmlns:a16="http://schemas.microsoft.com/office/drawing/2014/main" id="{C5885549-FA71-46D7-B10E-49682BBFB54B}"/>
              </a:ext>
            </a:extLst>
          </p:cNvPr>
          <p:cNvSpPr txBox="1"/>
          <p:nvPr/>
        </p:nvSpPr>
        <p:spPr>
          <a:xfrm>
            <a:off x="3162248" y="2694495"/>
            <a:ext cx="5926015" cy="1200329"/>
          </a:xfrm>
          <a:prstGeom prst="rect">
            <a:avLst/>
          </a:prstGeom>
          <a:noFill/>
        </p:spPr>
        <p:txBody>
          <a:bodyPr wrap="square" rtlCol="0">
            <a:spAutoFit/>
          </a:bodyPr>
          <a:lstStyle/>
          <a:p>
            <a:pPr algn="just"/>
            <a:r>
              <a:rPr lang="lt-LT" dirty="0">
                <a:latin typeface="Times New Roman" panose="02020603050405020304" pitchFamily="18" charset="0"/>
                <a:cs typeface="Times New Roman" panose="02020603050405020304" pitchFamily="18" charset="0"/>
              </a:rPr>
              <a:t>Netgi nedideli sužalojimai gali sukelti rimtą fizinę ar psichologinę žalą ar net mirtį. Vyresnio amžiaus aukos dvigubai dažniau miršta anksčiau nei vyresnio amžiaus žmonės prieš, kuriuos nėra ar niekada nebuvo smurtaujama.</a:t>
            </a:r>
          </a:p>
        </p:txBody>
      </p:sp>
      <p:pic>
        <p:nvPicPr>
          <p:cNvPr id="6" name="Prievarta3">
            <a:hlinkClick r:id="" action="ppaction://media"/>
            <a:extLst>
              <a:ext uri="{FF2B5EF4-FFF2-40B4-BE49-F238E27FC236}">
                <a16:creationId xmlns:a16="http://schemas.microsoft.com/office/drawing/2014/main" id="{88C4EB6B-17DA-4142-8D1A-0BE7D0804866}"/>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3189742" y="4057237"/>
            <a:ext cx="487363" cy="487363"/>
          </a:xfrm>
          <a:prstGeom prst="ellipse">
            <a:avLst/>
          </a:prstGeom>
          <a:ln>
            <a:noFill/>
          </a:ln>
          <a:effectLst>
            <a:softEdge rad="112500"/>
          </a:effectLst>
        </p:spPr>
      </p:pic>
    </p:spTree>
    <p:extLst>
      <p:ext uri="{BB962C8B-B14F-4D97-AF65-F5344CB8AC3E}">
        <p14:creationId xmlns:p14="http://schemas.microsoft.com/office/powerpoint/2010/main" val="918730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108681" y="1877432"/>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10725D0-3372-48A8-A9AA-6E6DCA31A819}"/>
              </a:ext>
            </a:extLst>
          </p:cNvPr>
          <p:cNvSpPr txBox="1"/>
          <p:nvPr/>
        </p:nvSpPr>
        <p:spPr>
          <a:xfrm>
            <a:off x="9527458" y="2593731"/>
            <a:ext cx="2157519" cy="1477328"/>
          </a:xfrm>
          <a:prstGeom prst="rect">
            <a:avLst/>
          </a:prstGeom>
          <a:noFill/>
        </p:spPr>
        <p:txBody>
          <a:bodyPr wrap="square" rtlCol="0">
            <a:spAutoFit/>
          </a:bodyPr>
          <a:lstStyle/>
          <a:p>
            <a:r>
              <a:rPr lang="en-GB"/>
              <a:t>Šioje audioknygoje sužinosite daugiau apie prievartą prieš vyresnio amžiaus žmones.</a:t>
            </a:r>
            <a:endParaRPr lang="en-GB" dirty="0"/>
          </a:p>
        </p:txBody>
      </p:sp>
      <p:sp>
        <p:nvSpPr>
          <p:cNvPr id="4" name="TextBox 3">
            <a:extLst>
              <a:ext uri="{FF2B5EF4-FFF2-40B4-BE49-F238E27FC236}">
                <a16:creationId xmlns:a16="http://schemas.microsoft.com/office/drawing/2014/main" id="{597D03CB-C3F0-495A-8957-CE836DEAA1E0}"/>
              </a:ext>
            </a:extLst>
          </p:cNvPr>
          <p:cNvSpPr txBox="1"/>
          <p:nvPr/>
        </p:nvSpPr>
        <p:spPr>
          <a:xfrm>
            <a:off x="3578590" y="2846688"/>
            <a:ext cx="5143500" cy="1384995"/>
          </a:xfrm>
          <a:prstGeom prst="rect">
            <a:avLst/>
          </a:prstGeom>
          <a:noFill/>
        </p:spPr>
        <p:txBody>
          <a:bodyPr wrap="square" rtlCol="0">
            <a:spAutoFit/>
          </a:bodyPr>
          <a:lstStyle/>
          <a:p>
            <a:pPr algn="just"/>
            <a:r>
              <a:rPr lang="lt-LT" sz="1400" dirty="0">
                <a:effectLst/>
                <a:latin typeface="Times New Roman" panose="02020603050405020304" pitchFamily="18" charset="0"/>
                <a:ea typeface="Calibri" panose="020F0502020204030204" pitchFamily="34" charset="0"/>
              </a:rPr>
              <a:t>Vyresnio amžiaus žmonės turi teisę gyventi taip, kaip nori, jie taip pat turi teisę gyventi be fizinės, psichinės, psichologinės, finansinės ir seksualinės prievartos. Nors kituose šalyse galima pastebėti kitokių terminų, pagalbos ieškojimo, socialinių garantijų, prevencijos priemonių, vis dažniau ir daugiau yra kalbama apie netinkamą elgesį, kuris yra nukreiptas į pagyvenusius žmones. </a:t>
            </a:r>
            <a:endParaRPr lang="en-GB" sz="1400" dirty="0"/>
          </a:p>
        </p:txBody>
      </p:sp>
      <p:pic>
        <p:nvPicPr>
          <p:cNvPr id="6" name="Prievarta4">
            <a:hlinkClick r:id="" action="ppaction://media"/>
            <a:extLst>
              <a:ext uri="{FF2B5EF4-FFF2-40B4-BE49-F238E27FC236}">
                <a16:creationId xmlns:a16="http://schemas.microsoft.com/office/drawing/2014/main" id="{CC477C87-BACC-47CE-9EBB-D6E4DD38070C}"/>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3578590" y="4415196"/>
            <a:ext cx="487363" cy="487363"/>
          </a:xfrm>
          <a:prstGeom prst="ellipse">
            <a:avLst/>
          </a:prstGeom>
          <a:ln>
            <a:noFill/>
          </a:ln>
          <a:effectLst>
            <a:softEdge rad="112500"/>
          </a:effectLst>
        </p:spPr>
      </p:pic>
    </p:spTree>
    <p:extLst>
      <p:ext uri="{BB962C8B-B14F-4D97-AF65-F5344CB8AC3E}">
        <p14:creationId xmlns:p14="http://schemas.microsoft.com/office/powerpoint/2010/main" val="4277734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9C74901-0BA5-475F-B7BF-714B2DBA132D}"/>
              </a:ext>
            </a:extLst>
          </p:cNvPr>
          <p:cNvSpPr txBox="1"/>
          <p:nvPr/>
        </p:nvSpPr>
        <p:spPr>
          <a:xfrm>
            <a:off x="9527458" y="2628900"/>
            <a:ext cx="2333365" cy="1477328"/>
          </a:xfrm>
          <a:prstGeom prst="rect">
            <a:avLst/>
          </a:prstGeom>
          <a:noFill/>
        </p:spPr>
        <p:txBody>
          <a:bodyPr wrap="square" rtlCol="0">
            <a:spAutoFit/>
          </a:bodyPr>
          <a:lstStyle/>
          <a:p>
            <a:r>
              <a:rPr lang="en-GB"/>
              <a:t>Šioje audioknygoje sužinosite daugiau apie prievartą prieš vyresnio amžiaus žmones.</a:t>
            </a:r>
            <a:endParaRPr lang="en-GB" dirty="0"/>
          </a:p>
        </p:txBody>
      </p:sp>
      <p:sp>
        <p:nvSpPr>
          <p:cNvPr id="4" name="TextBox 3">
            <a:extLst>
              <a:ext uri="{FF2B5EF4-FFF2-40B4-BE49-F238E27FC236}">
                <a16:creationId xmlns:a16="http://schemas.microsoft.com/office/drawing/2014/main" id="{6D15162B-16D3-435E-89E0-FD79D0B33366}"/>
              </a:ext>
            </a:extLst>
          </p:cNvPr>
          <p:cNvSpPr txBox="1"/>
          <p:nvPr/>
        </p:nvSpPr>
        <p:spPr>
          <a:xfrm>
            <a:off x="3440722" y="2725481"/>
            <a:ext cx="5310554" cy="1600438"/>
          </a:xfrm>
          <a:prstGeom prst="rect">
            <a:avLst/>
          </a:prstGeom>
          <a:noFill/>
        </p:spPr>
        <p:txBody>
          <a:bodyPr wrap="square" rtlCol="0">
            <a:spAutoFit/>
          </a:bodyPr>
          <a:lstStyle/>
          <a:p>
            <a:pPr algn="just"/>
            <a:r>
              <a:rPr lang="lt-LT" sz="1400" dirty="0">
                <a:latin typeface="Times New Roman" panose="02020603050405020304" pitchFamily="18" charset="0"/>
                <a:cs typeface="Times New Roman" panose="02020603050405020304" pitchFamily="18" charset="0"/>
              </a:rPr>
              <a:t>Netinkamas elgesys su pagyvenusiais žmonėmis yra pasaulinė visuomenės sveikatos problema, neapsiribojanti viena šalimi ar bendruomene. Tiek specialistų, tiek visuomenės gebėjimas nustatyti rizikas ir pažeidžiamumą gali padidinti vyresnio amžiaus žmonių saugumą. Nors pats senėjimas gali padidinti pažeidžiamumo riziką, ne visi vyresnio amžiaus žmonės gali atpažinti, dėl kokių priežasčių ar aplinkybių jiems gali kilti pavojus.</a:t>
            </a:r>
            <a:endParaRPr lang="en-GB" sz="1400" dirty="0">
              <a:latin typeface="Times New Roman" panose="02020603050405020304" pitchFamily="18" charset="0"/>
              <a:cs typeface="Times New Roman" panose="02020603050405020304" pitchFamily="18" charset="0"/>
            </a:endParaRPr>
          </a:p>
        </p:txBody>
      </p:sp>
      <p:pic>
        <p:nvPicPr>
          <p:cNvPr id="6" name="Prievarta5">
            <a:hlinkClick r:id="" action="ppaction://media"/>
            <a:extLst>
              <a:ext uri="{FF2B5EF4-FFF2-40B4-BE49-F238E27FC236}">
                <a16:creationId xmlns:a16="http://schemas.microsoft.com/office/drawing/2014/main" id="{9E501B59-C8D9-4272-8A4E-B40498E7A578}"/>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3487614" y="4409561"/>
            <a:ext cx="487363" cy="487363"/>
          </a:xfrm>
          <a:prstGeom prst="ellipse">
            <a:avLst/>
          </a:prstGeom>
          <a:ln>
            <a:noFill/>
          </a:ln>
          <a:effectLst>
            <a:softEdge rad="112500"/>
          </a:effectLst>
        </p:spPr>
      </p:pic>
    </p:spTree>
    <p:extLst>
      <p:ext uri="{BB962C8B-B14F-4D97-AF65-F5344CB8AC3E}">
        <p14:creationId xmlns:p14="http://schemas.microsoft.com/office/powerpoint/2010/main" val="1063040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AFD8DDE-75B6-4DDB-B036-1AA81CB1FD88}"/>
              </a:ext>
            </a:extLst>
          </p:cNvPr>
          <p:cNvSpPr txBox="1"/>
          <p:nvPr/>
        </p:nvSpPr>
        <p:spPr>
          <a:xfrm>
            <a:off x="9452113" y="2532082"/>
            <a:ext cx="2355956" cy="1477328"/>
          </a:xfrm>
          <a:prstGeom prst="rect">
            <a:avLst/>
          </a:prstGeom>
          <a:noFill/>
        </p:spPr>
        <p:txBody>
          <a:bodyPr wrap="square" rtlCol="0">
            <a:spAutoFit/>
          </a:bodyPr>
          <a:lstStyle/>
          <a:p>
            <a:r>
              <a:rPr lang="en-GB"/>
              <a:t>Šioje audioknygoje sužinosite daugiau apie prievartą prieš vyresnio amžiaus žmones.</a:t>
            </a:r>
            <a:endParaRPr lang="en-GB" dirty="0"/>
          </a:p>
        </p:txBody>
      </p:sp>
      <p:sp>
        <p:nvSpPr>
          <p:cNvPr id="4" name="TextBox 3">
            <a:extLst>
              <a:ext uri="{FF2B5EF4-FFF2-40B4-BE49-F238E27FC236}">
                <a16:creationId xmlns:a16="http://schemas.microsoft.com/office/drawing/2014/main" id="{646A7B59-DC3C-4D6A-B942-1F2C1A51E7C3}"/>
              </a:ext>
            </a:extLst>
          </p:cNvPr>
          <p:cNvSpPr txBox="1"/>
          <p:nvPr/>
        </p:nvSpPr>
        <p:spPr>
          <a:xfrm>
            <a:off x="3566656" y="2936732"/>
            <a:ext cx="5108331" cy="1384995"/>
          </a:xfrm>
          <a:prstGeom prst="rect">
            <a:avLst/>
          </a:prstGeom>
          <a:noFill/>
        </p:spPr>
        <p:txBody>
          <a:bodyPr wrap="square" rtlCol="0">
            <a:spAutoFit/>
          </a:bodyPr>
          <a:lstStyle/>
          <a:p>
            <a:pPr algn="just"/>
            <a:r>
              <a:rPr lang="lt-LT" sz="1400" dirty="0">
                <a:latin typeface="Times New Roman" panose="02020603050405020304" pitchFamily="18" charset="0"/>
                <a:cs typeface="Times New Roman" panose="02020603050405020304" pitchFamily="18" charset="0"/>
              </a:rPr>
              <a:t>Netinkamas elgesys gali įvykti senolio namuose arba institucijose, pavyzdžiui, globos įstaigose, kuriose gyvena pagyvenę asmenys. Galimybė nustatyti atsitiktinį sužalojimą dėl prievartos ar nepriežiūros gali padėti medicinos ir socialinio darbo specialistams, ir teisėsaugai, siekiant apginti senyvo amžiaus žmones, kurie patiria bet kokio tipo smurtą.</a:t>
            </a:r>
            <a:endParaRPr lang="en-GB" sz="1400" dirty="0">
              <a:latin typeface="Times New Roman" panose="02020603050405020304" pitchFamily="18" charset="0"/>
              <a:cs typeface="Times New Roman" panose="02020603050405020304" pitchFamily="18" charset="0"/>
            </a:endParaRPr>
          </a:p>
        </p:txBody>
      </p:sp>
      <p:pic>
        <p:nvPicPr>
          <p:cNvPr id="6" name="Prievarta6">
            <a:hlinkClick r:id="" action="ppaction://media"/>
            <a:extLst>
              <a:ext uri="{FF2B5EF4-FFF2-40B4-BE49-F238E27FC236}">
                <a16:creationId xmlns:a16="http://schemas.microsoft.com/office/drawing/2014/main" id="{20949FA9-E699-4302-8A51-94EDAA707A13}"/>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3566656" y="4451518"/>
            <a:ext cx="487363" cy="487363"/>
          </a:xfrm>
          <a:prstGeom prst="ellipse">
            <a:avLst/>
          </a:prstGeom>
          <a:ln>
            <a:noFill/>
          </a:ln>
          <a:effectLst>
            <a:softEdge rad="112500"/>
          </a:effectLst>
        </p:spPr>
      </p:pic>
    </p:spTree>
    <p:extLst>
      <p:ext uri="{BB962C8B-B14F-4D97-AF65-F5344CB8AC3E}">
        <p14:creationId xmlns:p14="http://schemas.microsoft.com/office/powerpoint/2010/main" val="1769363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52FC936-C90E-46F4-80B6-E358D0438DD8}"/>
              </a:ext>
            </a:extLst>
          </p:cNvPr>
          <p:cNvSpPr txBox="1"/>
          <p:nvPr/>
        </p:nvSpPr>
        <p:spPr>
          <a:xfrm>
            <a:off x="9527458" y="2532082"/>
            <a:ext cx="2315780" cy="1477328"/>
          </a:xfrm>
          <a:prstGeom prst="rect">
            <a:avLst/>
          </a:prstGeom>
          <a:noFill/>
        </p:spPr>
        <p:txBody>
          <a:bodyPr wrap="square" rtlCol="0">
            <a:spAutoFit/>
          </a:bodyPr>
          <a:lstStyle/>
          <a:p>
            <a:r>
              <a:rPr lang="en-GB"/>
              <a:t>Šioje audioknygoje sužinosite daugiau apie prievartą prieš vyresnio amžiaus žmones.</a:t>
            </a:r>
            <a:endParaRPr lang="en-GB" dirty="0"/>
          </a:p>
        </p:txBody>
      </p:sp>
      <p:sp>
        <p:nvSpPr>
          <p:cNvPr id="4" name="TextBox 3">
            <a:extLst>
              <a:ext uri="{FF2B5EF4-FFF2-40B4-BE49-F238E27FC236}">
                <a16:creationId xmlns:a16="http://schemas.microsoft.com/office/drawing/2014/main" id="{29F65316-4AC7-4AD6-BEF5-D14D135D8110}"/>
              </a:ext>
            </a:extLst>
          </p:cNvPr>
          <p:cNvSpPr txBox="1"/>
          <p:nvPr/>
        </p:nvSpPr>
        <p:spPr>
          <a:xfrm>
            <a:off x="3678114" y="2951945"/>
            <a:ext cx="4835769" cy="954107"/>
          </a:xfrm>
          <a:prstGeom prst="rect">
            <a:avLst/>
          </a:prstGeom>
          <a:noFill/>
        </p:spPr>
        <p:txBody>
          <a:bodyPr wrap="square" rtlCol="0">
            <a:spAutoFit/>
          </a:bodyPr>
          <a:lstStyle/>
          <a:p>
            <a:pPr algn="just"/>
            <a:r>
              <a:rPr lang="lt-LT" sz="1400" dirty="0">
                <a:latin typeface="Times New Roman" panose="02020603050405020304" pitchFamily="18" charset="0"/>
                <a:cs typeface="Times New Roman" panose="02020603050405020304" pitchFamily="18" charset="0"/>
              </a:rPr>
              <a:t>Žinojimas, kur kreiptis, kurios institucijos suteikia pagalba patyrus bet kokio tipo smurtą  - gali padėti ne tik senyvo amžiaus žmonėms išvengti patiriamo smurto, bet ir suteikti kitą profesionalią, specialistų teikiamą pagalbą.</a:t>
            </a:r>
            <a:endParaRPr lang="en-GB" sz="1400" dirty="0">
              <a:latin typeface="Times New Roman" panose="02020603050405020304" pitchFamily="18" charset="0"/>
              <a:cs typeface="Times New Roman" panose="02020603050405020304" pitchFamily="18" charset="0"/>
            </a:endParaRPr>
          </a:p>
        </p:txBody>
      </p:sp>
      <p:pic>
        <p:nvPicPr>
          <p:cNvPr id="6" name="Prievarta7">
            <a:hlinkClick r:id="" action="ppaction://media"/>
            <a:extLst>
              <a:ext uri="{FF2B5EF4-FFF2-40B4-BE49-F238E27FC236}">
                <a16:creationId xmlns:a16="http://schemas.microsoft.com/office/drawing/2014/main" id="{ACE69604-C5A4-4A3B-B7FE-58AB38B1EC60}"/>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3678114" y="4009410"/>
            <a:ext cx="487363" cy="487363"/>
          </a:xfrm>
          <a:prstGeom prst="ellipse">
            <a:avLst/>
          </a:prstGeom>
          <a:ln>
            <a:noFill/>
          </a:ln>
          <a:effectLst>
            <a:softEdge rad="112500"/>
          </a:effectLst>
        </p:spPr>
      </p:pic>
    </p:spTree>
    <p:extLst>
      <p:ext uri="{BB962C8B-B14F-4D97-AF65-F5344CB8AC3E}">
        <p14:creationId xmlns:p14="http://schemas.microsoft.com/office/powerpoint/2010/main" val="2946756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E441C3-635B-5042-BB61-7EFB6B8BBA30}"/>
              </a:ext>
            </a:extLst>
          </p:cNvPr>
          <p:cNvPicPr>
            <a:picLocks noChangeAspect="1"/>
          </p:cNvPicPr>
          <p:nvPr/>
        </p:nvPicPr>
        <p:blipFill>
          <a:blip r:embed="rId2"/>
          <a:stretch>
            <a:fillRect/>
          </a:stretch>
        </p:blipFill>
        <p:spPr>
          <a:xfrm>
            <a:off x="685667" y="5404853"/>
            <a:ext cx="3842093" cy="1100069"/>
          </a:xfrm>
          <a:prstGeom prst="rect">
            <a:avLst/>
          </a:prstGeom>
        </p:spPr>
      </p:pic>
      <p:sp>
        <p:nvSpPr>
          <p:cNvPr id="9" name="TextBox 8">
            <a:extLst>
              <a:ext uri="{FF2B5EF4-FFF2-40B4-BE49-F238E27FC236}">
                <a16:creationId xmlns:a16="http://schemas.microsoft.com/office/drawing/2014/main" id="{807D66F0-42A7-3E42-B51B-728AD87A5260}"/>
              </a:ext>
            </a:extLst>
          </p:cNvPr>
          <p:cNvSpPr txBox="1"/>
          <p:nvPr/>
        </p:nvSpPr>
        <p:spPr>
          <a:xfrm>
            <a:off x="4775410" y="5800865"/>
            <a:ext cx="5225973" cy="646331"/>
          </a:xfrm>
          <a:prstGeom prst="rect">
            <a:avLst/>
          </a:prstGeom>
          <a:noFill/>
        </p:spPr>
        <p:txBody>
          <a:bodyPr wrap="square" rtlCol="0">
            <a:spAutoFit/>
          </a:bodyPr>
          <a:lstStyle/>
          <a:p>
            <a:r>
              <a:rPr lang="en-IE" sz="900" dirty="0">
                <a:latin typeface="Arial" panose="020B0604020202020204" pitchFamily="34" charset="0"/>
                <a:cs typeface="Arial" panose="020B0604020202020204" pitchFamily="34" charset="0"/>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p>
          <a:p>
            <a:endParaRPr lang="en-US" sz="900" dirty="0">
              <a:latin typeface="Arial" panose="020B0604020202020204" pitchFamily="34" charset="0"/>
              <a:cs typeface="Arial" panose="020B0604020202020204" pitchFamily="34" charset="0"/>
            </a:endParaRPr>
          </a:p>
        </p:txBody>
      </p:sp>
      <p:pic>
        <p:nvPicPr>
          <p:cNvPr id="2" name="Picture 1" descr="Logo&#10;&#10;Description automatically generated">
            <a:extLst>
              <a:ext uri="{FF2B5EF4-FFF2-40B4-BE49-F238E27FC236}">
                <a16:creationId xmlns:a16="http://schemas.microsoft.com/office/drawing/2014/main" id="{EADF125F-3785-42C7-B37B-68A55959A148}"/>
              </a:ext>
            </a:extLst>
          </p:cNvPr>
          <p:cNvPicPr>
            <a:picLocks noChangeAspect="1"/>
          </p:cNvPicPr>
          <p:nvPr/>
        </p:nvPicPr>
        <p:blipFill>
          <a:blip r:embed="rId3"/>
          <a:stretch>
            <a:fillRect/>
          </a:stretch>
        </p:blipFill>
        <p:spPr>
          <a:xfrm>
            <a:off x="1661833" y="484553"/>
            <a:ext cx="9126982" cy="2347636"/>
          </a:xfrm>
          <a:prstGeom prst="rect">
            <a:avLst/>
          </a:prstGeom>
        </p:spPr>
      </p:pic>
      <p:pic>
        <p:nvPicPr>
          <p:cNvPr id="5" name="Picture 4" descr="Logo&#10;&#10;Description automatically generated">
            <a:extLst>
              <a:ext uri="{FF2B5EF4-FFF2-40B4-BE49-F238E27FC236}">
                <a16:creationId xmlns:a16="http://schemas.microsoft.com/office/drawing/2014/main" id="{01AADBE4-8C29-4F31-B015-B9B6B22B4321}"/>
              </a:ext>
            </a:extLst>
          </p:cNvPr>
          <p:cNvPicPr>
            <a:picLocks noChangeAspect="1"/>
          </p:cNvPicPr>
          <p:nvPr/>
        </p:nvPicPr>
        <p:blipFill>
          <a:blip r:embed="rId4"/>
          <a:stretch>
            <a:fillRect/>
          </a:stretch>
        </p:blipFill>
        <p:spPr>
          <a:xfrm>
            <a:off x="6293938" y="3151829"/>
            <a:ext cx="1768022" cy="1768022"/>
          </a:xfrm>
          <a:prstGeom prst="rect">
            <a:avLst/>
          </a:prstGeom>
        </p:spPr>
      </p:pic>
      <p:pic>
        <p:nvPicPr>
          <p:cNvPr id="10" name="Picture 9" descr="Logo&#10;&#10;Description automatically generated">
            <a:extLst>
              <a:ext uri="{FF2B5EF4-FFF2-40B4-BE49-F238E27FC236}">
                <a16:creationId xmlns:a16="http://schemas.microsoft.com/office/drawing/2014/main" id="{CE2B6AE9-5474-4983-AB9A-5A1D8440CDC7}"/>
              </a:ext>
            </a:extLst>
          </p:cNvPr>
          <p:cNvPicPr>
            <a:picLocks noChangeAspect="1"/>
          </p:cNvPicPr>
          <p:nvPr/>
        </p:nvPicPr>
        <p:blipFill>
          <a:blip r:embed="rId5"/>
          <a:stretch>
            <a:fillRect/>
          </a:stretch>
        </p:blipFill>
        <p:spPr>
          <a:xfrm>
            <a:off x="9123983" y="4018273"/>
            <a:ext cx="2600657" cy="1296214"/>
          </a:xfrm>
          <a:prstGeom prst="rect">
            <a:avLst/>
          </a:prstGeom>
        </p:spPr>
      </p:pic>
      <p:pic>
        <p:nvPicPr>
          <p:cNvPr id="20" name="Picture 19" descr="A close up of a sign&#10;&#10;Description automatically generated">
            <a:extLst>
              <a:ext uri="{FF2B5EF4-FFF2-40B4-BE49-F238E27FC236}">
                <a16:creationId xmlns:a16="http://schemas.microsoft.com/office/drawing/2014/main" id="{33F577F2-335F-4EF7-8A45-402250157E75}"/>
              </a:ext>
            </a:extLst>
          </p:cNvPr>
          <p:cNvPicPr>
            <a:picLocks noChangeAspect="1"/>
          </p:cNvPicPr>
          <p:nvPr/>
        </p:nvPicPr>
        <p:blipFill>
          <a:blip r:embed="rId6"/>
          <a:stretch>
            <a:fillRect/>
          </a:stretch>
        </p:blipFill>
        <p:spPr>
          <a:xfrm>
            <a:off x="4010116" y="3180677"/>
            <a:ext cx="1348499" cy="1936239"/>
          </a:xfrm>
          <a:prstGeom prst="rect">
            <a:avLst/>
          </a:prstGeom>
        </p:spPr>
      </p:pic>
      <p:pic>
        <p:nvPicPr>
          <p:cNvPr id="22" name="Picture 21" descr="Logo&#10;&#10;Description automatically generated">
            <a:extLst>
              <a:ext uri="{FF2B5EF4-FFF2-40B4-BE49-F238E27FC236}">
                <a16:creationId xmlns:a16="http://schemas.microsoft.com/office/drawing/2014/main" id="{47DE0931-0B96-418B-9BBE-2979FE35D7D9}"/>
              </a:ext>
            </a:extLst>
          </p:cNvPr>
          <p:cNvPicPr>
            <a:picLocks noChangeAspect="1"/>
          </p:cNvPicPr>
          <p:nvPr/>
        </p:nvPicPr>
        <p:blipFill>
          <a:blip r:embed="rId7"/>
          <a:stretch>
            <a:fillRect/>
          </a:stretch>
        </p:blipFill>
        <p:spPr>
          <a:xfrm>
            <a:off x="1087302" y="4148796"/>
            <a:ext cx="1840487" cy="619631"/>
          </a:xfrm>
          <a:prstGeom prst="rect">
            <a:avLst/>
          </a:prstGeom>
        </p:spPr>
      </p:pic>
      <p:pic>
        <p:nvPicPr>
          <p:cNvPr id="24" name="Picture 23" descr="A picture containing drawing, sign&#10;&#10;Description automatically generated">
            <a:extLst>
              <a:ext uri="{FF2B5EF4-FFF2-40B4-BE49-F238E27FC236}">
                <a16:creationId xmlns:a16="http://schemas.microsoft.com/office/drawing/2014/main" id="{ACDF5DB2-C92F-49AA-A604-F53591E81CF1}"/>
              </a:ext>
            </a:extLst>
          </p:cNvPr>
          <p:cNvPicPr>
            <a:picLocks noChangeAspect="1"/>
          </p:cNvPicPr>
          <p:nvPr/>
        </p:nvPicPr>
        <p:blipFill>
          <a:blip r:embed="rId8"/>
          <a:stretch>
            <a:fillRect/>
          </a:stretch>
        </p:blipFill>
        <p:spPr>
          <a:xfrm>
            <a:off x="847529" y="3180677"/>
            <a:ext cx="2080260" cy="609219"/>
          </a:xfrm>
          <a:prstGeom prst="rect">
            <a:avLst/>
          </a:prstGeom>
        </p:spPr>
      </p:pic>
      <p:pic>
        <p:nvPicPr>
          <p:cNvPr id="26" name="Picture 25" descr="Icon&#10;&#10;Description automatically generated">
            <a:extLst>
              <a:ext uri="{FF2B5EF4-FFF2-40B4-BE49-F238E27FC236}">
                <a16:creationId xmlns:a16="http://schemas.microsoft.com/office/drawing/2014/main" id="{212746AA-9165-4163-B5F7-7A5A30C16232}"/>
              </a:ext>
            </a:extLst>
          </p:cNvPr>
          <p:cNvPicPr>
            <a:picLocks noChangeAspect="1"/>
          </p:cNvPicPr>
          <p:nvPr/>
        </p:nvPicPr>
        <p:blipFill>
          <a:blip r:embed="rId9"/>
          <a:stretch>
            <a:fillRect/>
          </a:stretch>
        </p:blipFill>
        <p:spPr>
          <a:xfrm>
            <a:off x="9123983" y="3011416"/>
            <a:ext cx="2345959" cy="888436"/>
          </a:xfrm>
          <a:prstGeom prst="rect">
            <a:avLst/>
          </a:prstGeom>
        </p:spPr>
      </p:pic>
    </p:spTree>
    <p:extLst>
      <p:ext uri="{BB962C8B-B14F-4D97-AF65-F5344CB8AC3E}">
        <p14:creationId xmlns:p14="http://schemas.microsoft.com/office/powerpoint/2010/main" val="7949728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2219</TotalTime>
  <Words>441</Words>
  <Application>Microsoft Office PowerPoint</Application>
  <PresentationFormat>Widescreen</PresentationFormat>
  <Paragraphs>14</Paragraphs>
  <Slides>8</Slides>
  <Notes>0</Notes>
  <HiddenSlides>0</HiddenSlides>
  <MMClips>7</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Arial Rounded MT Bold</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FIPL4</dc:creator>
  <cp:lastModifiedBy>admin</cp:lastModifiedBy>
  <cp:revision>36</cp:revision>
  <dcterms:created xsi:type="dcterms:W3CDTF">2020-10-05T11:11:44Z</dcterms:created>
  <dcterms:modified xsi:type="dcterms:W3CDTF">2022-02-21T09:38:52Z</dcterms:modified>
</cp:coreProperties>
</file>