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9"/>
  </p:handoutMasterIdLst>
  <p:sldIdLst>
    <p:sldId id="256" r:id="rId2"/>
    <p:sldId id="257" r:id="rId3"/>
    <p:sldId id="266" r:id="rId4"/>
    <p:sldId id="267" r:id="rId5"/>
    <p:sldId id="268" r:id="rId6"/>
    <p:sldId id="269" r:id="rId7"/>
    <p:sldId id="265"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7" d="100"/>
          <a:sy n="87" d="100"/>
        </p:scale>
        <p:origin x="710"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21/02/2022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2/21/2022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2/21/2022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2/21/2022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2/21/2022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6.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7.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9B96A6FD-DB47-4095-B262-E0D7FD09DFF7}"/>
              </a:ext>
            </a:extLst>
          </p:cNvPr>
          <p:cNvSpPr txBox="1"/>
          <p:nvPr/>
        </p:nvSpPr>
        <p:spPr>
          <a:xfrm>
            <a:off x="5117123" y="3886200"/>
            <a:ext cx="6224954" cy="646331"/>
          </a:xfrm>
          <a:prstGeom prst="rect">
            <a:avLst/>
          </a:prstGeom>
          <a:noFill/>
        </p:spPr>
        <p:txBody>
          <a:bodyPr wrap="square" rtlCol="0">
            <a:spAutoFit/>
          </a:bodyPr>
          <a:lstStyle/>
          <a:p>
            <a:r>
              <a:rPr lang="en-GB" dirty="0"/>
              <a:t>Audio </a:t>
            </a:r>
            <a:r>
              <a:rPr lang="lt-LT" dirty="0"/>
              <a:t>knyga: </a:t>
            </a:r>
            <a:r>
              <a:rPr lang="it-IT" dirty="0"/>
              <a:t>Rūpinimosi savimi svarba 2 dalis</a:t>
            </a:r>
            <a:r>
              <a:rPr lang="lt-LT" dirty="0"/>
              <a:t> </a:t>
            </a:r>
            <a:endParaRPr lang="en-GB" dirty="0"/>
          </a:p>
          <a:p>
            <a:endParaRPr lang="en-GB" dirty="0"/>
          </a:p>
        </p:txBody>
      </p:sp>
      <p:pic>
        <p:nvPicPr>
          <p:cNvPr id="4" name="Rupinimasis6">
            <a:hlinkClick r:id="" action="ppaction://media"/>
            <a:extLst>
              <a:ext uri="{FF2B5EF4-FFF2-40B4-BE49-F238E27FC236}">
                <a16:creationId xmlns:a16="http://schemas.microsoft.com/office/drawing/2014/main" id="{EA97D724-2CB4-4C53-A136-EA686B2BC28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117123" y="4288849"/>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a:blip r:embed="rId9"/>
          <a:stretch>
            <a:fillRect/>
          </a:stretch>
        </p:blipFill>
        <p:spPr>
          <a:xfrm>
            <a:off x="7990098" y="4633454"/>
            <a:ext cx="1560292" cy="2206404"/>
          </a:xfrm>
          <a:prstGeom prst="rect">
            <a:avLst/>
          </a:prstGeom>
        </p:spPr>
      </p:pic>
      <p:sp>
        <p:nvSpPr>
          <p:cNvPr id="3" name="TextBox 2">
            <a:extLst>
              <a:ext uri="{FF2B5EF4-FFF2-40B4-BE49-F238E27FC236}">
                <a16:creationId xmlns:a16="http://schemas.microsoft.com/office/drawing/2014/main" id="{33670CC5-0B8A-4402-B189-18940BF411D0}"/>
              </a:ext>
            </a:extLst>
          </p:cNvPr>
          <p:cNvSpPr txBox="1"/>
          <p:nvPr/>
        </p:nvSpPr>
        <p:spPr>
          <a:xfrm>
            <a:off x="9803423" y="2497015"/>
            <a:ext cx="2168128" cy="1754326"/>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mitus ir klaidingas rūpinimosi savimi nuostatas.</a:t>
            </a:r>
            <a:endParaRPr lang="en-GB" dirty="0"/>
          </a:p>
        </p:txBody>
      </p:sp>
      <p:sp>
        <p:nvSpPr>
          <p:cNvPr id="4" name="TextBox 3">
            <a:extLst>
              <a:ext uri="{FF2B5EF4-FFF2-40B4-BE49-F238E27FC236}">
                <a16:creationId xmlns:a16="http://schemas.microsoft.com/office/drawing/2014/main" id="{51E00079-A7FD-407E-8CAF-0319A5023231}"/>
              </a:ext>
            </a:extLst>
          </p:cNvPr>
          <p:cNvSpPr txBox="1"/>
          <p:nvPr/>
        </p:nvSpPr>
        <p:spPr>
          <a:xfrm>
            <a:off x="3563815" y="2540444"/>
            <a:ext cx="5064369" cy="2413609"/>
          </a:xfrm>
          <a:prstGeom prst="rect">
            <a:avLst/>
          </a:prstGeom>
          <a:noFill/>
        </p:spPr>
        <p:txBody>
          <a:bodyPr wrap="square" rtlCol="0">
            <a:spAutoFit/>
          </a:bodyPr>
          <a:lstStyle/>
          <a:p>
            <a:pPr algn="ctr">
              <a:lnSpc>
                <a:spcPct val="150000"/>
              </a:lnSpc>
            </a:pPr>
            <a:r>
              <a:rPr lang="lt-LT" sz="1400" b="1" dirty="0">
                <a:latin typeface="Times New Roman" panose="02020603050405020304" pitchFamily="18" charset="0"/>
                <a:cs typeface="Times New Roman" panose="02020603050405020304" pitchFamily="18" charset="0"/>
              </a:rPr>
              <a:t>Tai yra pagrindiniai mitai ir klaidingas mąstymas apie rūpinimąsi savimi. </a:t>
            </a:r>
            <a:br>
              <a:rPr lang="lt-LT" sz="1400" b="1" dirty="0">
                <a:latin typeface="Times New Roman" panose="02020603050405020304" pitchFamily="18" charset="0"/>
                <a:cs typeface="Times New Roman" panose="02020603050405020304" pitchFamily="18" charset="0"/>
              </a:rPr>
            </a:br>
            <a:r>
              <a:rPr lang="lt-LT" sz="1400" b="1" dirty="0">
                <a:latin typeface="Times New Roman" panose="02020603050405020304" pitchFamily="18" charset="0"/>
                <a:cs typeface="Times New Roman" panose="02020603050405020304" pitchFamily="18" charset="0"/>
              </a:rPr>
              <a:t>Rūpinimasis savimi yra narcisizmo požymis</a:t>
            </a:r>
          </a:p>
          <a:p>
            <a:pPr algn="just">
              <a:lnSpc>
                <a:spcPct val="150000"/>
              </a:lnSpc>
            </a:pPr>
            <a:r>
              <a:rPr lang="lt-LT" sz="1200" dirty="0">
                <a:latin typeface="Times New Roman" panose="02020603050405020304" pitchFamily="18" charset="0"/>
                <a:cs typeface="Times New Roman" panose="02020603050405020304" pitchFamily="18" charset="0"/>
              </a:rPr>
              <a:t>Rūpintis savimi nėra savanaudiška. Atvirkščiai, tai yra esminis dalykas, padedantis žmonėms rūpintis savo sveikata ir po lengva atsigauti po </a:t>
            </a:r>
            <a:r>
              <a:rPr lang="lt-LT" sz="1200">
                <a:latin typeface="Times New Roman" panose="02020603050405020304" pitchFamily="18" charset="0"/>
                <a:cs typeface="Times New Roman" panose="02020603050405020304" pitchFamily="18" charset="0"/>
              </a:rPr>
              <a:t>patirto bet </a:t>
            </a:r>
            <a:r>
              <a:rPr lang="lt-LT" sz="1200" dirty="0">
                <a:latin typeface="Times New Roman" panose="02020603050405020304" pitchFamily="18" charset="0"/>
                <a:cs typeface="Times New Roman" panose="02020603050405020304" pitchFamily="18" charset="0"/>
              </a:rPr>
              <a:t>kokio tipo smurto.</a:t>
            </a:r>
          </a:p>
          <a:p>
            <a:pPr algn="just">
              <a:lnSpc>
                <a:spcPct val="150000"/>
              </a:lnSpc>
            </a:pPr>
            <a:r>
              <a:rPr lang="lt-LT" sz="1200" dirty="0">
                <a:latin typeface="Times New Roman" panose="02020603050405020304" pitchFamily="18" charset="0"/>
                <a:cs typeface="Times New Roman" panose="02020603050405020304" pitchFamily="18" charset="0"/>
              </a:rPr>
              <a:t>Jei žmogus neras laiko sau ir nesirūpins savimi, patirto smurto padariniai pradės formuotis ir pasireikšti persivalgymu, depresija, nuolatiniu nerimu. </a:t>
            </a:r>
            <a:endParaRPr lang="en-GB" sz="1200" dirty="0">
              <a:latin typeface="Times New Roman" panose="02020603050405020304" pitchFamily="18" charset="0"/>
              <a:cs typeface="Times New Roman" panose="02020603050405020304" pitchFamily="18" charset="0"/>
            </a:endParaRPr>
          </a:p>
        </p:txBody>
      </p:sp>
      <p:pic>
        <p:nvPicPr>
          <p:cNvPr id="5" name="Rupinimasis7">
            <a:hlinkClick r:id="" action="ppaction://media"/>
            <a:extLst>
              <a:ext uri="{FF2B5EF4-FFF2-40B4-BE49-F238E27FC236}">
                <a16:creationId xmlns:a16="http://schemas.microsoft.com/office/drawing/2014/main" id="{2BAFB4D6-B54F-4A2C-8D7D-DF9C2EAA151C}"/>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3563815" y="4956984"/>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106116" y="1901306"/>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a:blip r:embed="rId9"/>
          <a:stretch>
            <a:fillRect/>
          </a:stretch>
        </p:blipFill>
        <p:spPr>
          <a:xfrm>
            <a:off x="7990098" y="4633454"/>
            <a:ext cx="1560292" cy="2206404"/>
          </a:xfrm>
          <a:prstGeom prst="rect">
            <a:avLst/>
          </a:prstGeom>
        </p:spPr>
      </p:pic>
      <p:sp>
        <p:nvSpPr>
          <p:cNvPr id="3" name="TextBox 2">
            <a:extLst>
              <a:ext uri="{FF2B5EF4-FFF2-40B4-BE49-F238E27FC236}">
                <a16:creationId xmlns:a16="http://schemas.microsoft.com/office/drawing/2014/main" id="{1D259221-ADCD-4B6F-90BA-8FC5969C858A}"/>
              </a:ext>
            </a:extLst>
          </p:cNvPr>
          <p:cNvSpPr txBox="1"/>
          <p:nvPr/>
        </p:nvSpPr>
        <p:spPr>
          <a:xfrm>
            <a:off x="9689123" y="2365131"/>
            <a:ext cx="2154115" cy="1754326"/>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mitus ir klaidingas rūpinimosi savimi nuostatas.</a:t>
            </a:r>
            <a:endParaRPr lang="en-GB" dirty="0"/>
          </a:p>
        </p:txBody>
      </p:sp>
      <p:sp>
        <p:nvSpPr>
          <p:cNvPr id="4" name="TextBox 3">
            <a:extLst>
              <a:ext uri="{FF2B5EF4-FFF2-40B4-BE49-F238E27FC236}">
                <a16:creationId xmlns:a16="http://schemas.microsoft.com/office/drawing/2014/main" id="{1D43667C-FCEB-4809-BC6B-98E9180CCB91}"/>
              </a:ext>
            </a:extLst>
          </p:cNvPr>
          <p:cNvSpPr txBox="1"/>
          <p:nvPr/>
        </p:nvSpPr>
        <p:spPr>
          <a:xfrm>
            <a:off x="3104893" y="2438242"/>
            <a:ext cx="6084581" cy="2246769"/>
          </a:xfrm>
          <a:prstGeom prst="rect">
            <a:avLst/>
          </a:prstGeom>
          <a:noFill/>
        </p:spPr>
        <p:txBody>
          <a:bodyPr wrap="square" rtlCol="0">
            <a:spAutoFit/>
          </a:bodyPr>
          <a:lstStyle/>
          <a:p>
            <a:pPr algn="just"/>
            <a:r>
              <a:rPr lang="lt-LT" sz="1400" b="1" dirty="0">
                <a:latin typeface="Times New Roman" panose="02020603050405020304" pitchFamily="18" charset="0"/>
                <a:cs typeface="Times New Roman" panose="02020603050405020304" pitchFamily="18" charset="0"/>
              </a:rPr>
              <a:t>Rūpinimasis savimi užima per daug laiko</a:t>
            </a:r>
          </a:p>
          <a:p>
            <a:pPr algn="just"/>
            <a:r>
              <a:rPr lang="lt-LT" sz="1400" dirty="0">
                <a:latin typeface="Times New Roman" panose="02020603050405020304" pitchFamily="18" charset="0"/>
                <a:cs typeface="Times New Roman" panose="02020603050405020304" pitchFamily="18" charset="0"/>
              </a:rPr>
              <a:t>Dažnai sakoma, kad, jei nori tinkamai pasirūpinti savimi, tam turi turėti begalę laiko. Taip tikrai nėra. Žinoma, kai kurie dalykai, kurie leidžia mums atsipalaiduoti gali užimti laiko, tačiau galima surasti ir tokių metodų, kurie ramina ir nėra ilgi. Pavyzdžiui, mėgstamos dainos pasiklausymas, gilus kvėpavimas, kavos puodelio išgėrimas ir panašiai. </a:t>
            </a:r>
          </a:p>
          <a:p>
            <a:pPr algn="just"/>
            <a:r>
              <a:rPr lang="lt-LT" sz="1400" b="1" dirty="0">
                <a:latin typeface="Times New Roman" panose="02020603050405020304" pitchFamily="18" charset="0"/>
                <a:cs typeface="Times New Roman" panose="02020603050405020304" pitchFamily="18" charset="0"/>
              </a:rPr>
              <a:t>Rūpintis savimi yra brangu</a:t>
            </a:r>
          </a:p>
          <a:p>
            <a:pPr algn="just"/>
            <a:r>
              <a:rPr lang="lt-LT" sz="1400" dirty="0">
                <a:latin typeface="Times New Roman" panose="02020603050405020304" pitchFamily="18" charset="0"/>
                <a:cs typeface="Times New Roman" panose="02020603050405020304" pitchFamily="18" charset="0"/>
              </a:rPr>
              <a:t>Gali atrodyti, kad rūpintis savimi yra brangu. Taip, diena praleista SPA ar atostogos - gali būti prabanga, tačiau maudytis vonioje, medituoti ar pasivaikščioti gamtoje nieko nekainuoja, o tai lygiai taip pat veiksminga.</a:t>
            </a:r>
          </a:p>
        </p:txBody>
      </p:sp>
      <p:pic>
        <p:nvPicPr>
          <p:cNvPr id="5" name="Rupinimais8">
            <a:hlinkClick r:id="" action="ppaction://media"/>
            <a:extLst>
              <a:ext uri="{FF2B5EF4-FFF2-40B4-BE49-F238E27FC236}">
                <a16:creationId xmlns:a16="http://schemas.microsoft.com/office/drawing/2014/main" id="{36EE1018-1CA2-4663-AB8C-30B68F5D1095}"/>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3107824" y="4728973"/>
            <a:ext cx="487363" cy="487363"/>
          </a:xfrm>
          <a:prstGeom prst="ellipse">
            <a:avLst/>
          </a:prstGeom>
          <a:ln>
            <a:noFill/>
          </a:ln>
          <a:effectLst>
            <a:softEdge rad="112500"/>
          </a:effectLst>
        </p:spPr>
      </p:pic>
    </p:spTree>
    <p:extLst>
      <p:ext uri="{BB962C8B-B14F-4D97-AF65-F5344CB8AC3E}">
        <p14:creationId xmlns:p14="http://schemas.microsoft.com/office/powerpoint/2010/main" val="2054637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a:blip r:embed="rId9"/>
          <a:stretch>
            <a:fillRect/>
          </a:stretch>
        </p:blipFill>
        <p:spPr>
          <a:xfrm>
            <a:off x="7990098" y="4633454"/>
            <a:ext cx="1560292" cy="2206404"/>
          </a:xfrm>
          <a:prstGeom prst="rect">
            <a:avLst/>
          </a:prstGeom>
        </p:spPr>
      </p:pic>
      <p:sp>
        <p:nvSpPr>
          <p:cNvPr id="3" name="TextBox 2">
            <a:extLst>
              <a:ext uri="{FF2B5EF4-FFF2-40B4-BE49-F238E27FC236}">
                <a16:creationId xmlns:a16="http://schemas.microsoft.com/office/drawing/2014/main" id="{E5A57DB6-51F6-4986-8320-4256B2A78020}"/>
              </a:ext>
            </a:extLst>
          </p:cNvPr>
          <p:cNvSpPr txBox="1"/>
          <p:nvPr/>
        </p:nvSpPr>
        <p:spPr>
          <a:xfrm>
            <a:off x="9550390" y="2365131"/>
            <a:ext cx="2178548"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mitus ir klaidingas rūpinimosi savimi nuostatas.</a:t>
            </a:r>
            <a:endParaRPr lang="en-GB" dirty="0"/>
          </a:p>
        </p:txBody>
      </p:sp>
      <p:sp>
        <p:nvSpPr>
          <p:cNvPr id="4" name="TextBox 3">
            <a:extLst>
              <a:ext uri="{FF2B5EF4-FFF2-40B4-BE49-F238E27FC236}">
                <a16:creationId xmlns:a16="http://schemas.microsoft.com/office/drawing/2014/main" id="{6CCBCEDA-B979-4409-9F5B-2F934E29F766}"/>
              </a:ext>
            </a:extLst>
          </p:cNvPr>
          <p:cNvSpPr txBox="1"/>
          <p:nvPr/>
        </p:nvSpPr>
        <p:spPr>
          <a:xfrm>
            <a:off x="3235569" y="2752253"/>
            <a:ext cx="5354516" cy="1661993"/>
          </a:xfrm>
          <a:prstGeom prst="rect">
            <a:avLst/>
          </a:prstGeom>
          <a:noFill/>
        </p:spPr>
        <p:txBody>
          <a:bodyPr wrap="square" rtlCol="0">
            <a:spAutoFit/>
          </a:bodyPr>
          <a:lstStyle/>
          <a:p>
            <a:pPr algn="just"/>
            <a:r>
              <a:rPr lang="lt-LT" sz="1400" b="1" dirty="0">
                <a:latin typeface="Times New Roman" panose="02020603050405020304" pitchFamily="18" charset="0"/>
                <a:cs typeface="Times New Roman" panose="02020603050405020304" pitchFamily="18" charset="0"/>
              </a:rPr>
              <a:t>Bet kokia atpalaiduojanti veikla reiškia rūpinimąsi savimi</a:t>
            </a:r>
          </a:p>
          <a:p>
            <a:pPr algn="just"/>
            <a:r>
              <a:rPr lang="lt-LT" sz="1400" dirty="0">
                <a:latin typeface="Times New Roman" panose="02020603050405020304" pitchFamily="18" charset="0"/>
                <a:cs typeface="Times New Roman" panose="02020603050405020304" pitchFamily="18" charset="0"/>
              </a:rPr>
              <a:t>Nors tai, kas žmogų ramina ir stiprina, gali labai skirtis, tačiau įpročiai, kurie šiuo metu atrodo paguodžiantys, bet galiausiai neigiamai veikia sveikatą, nėra tikras rūpinimasis savimi. Tai gali būti </a:t>
            </a:r>
            <a:r>
              <a:rPr lang="fi-FI" sz="1400" dirty="0">
                <a:effectLst/>
                <a:latin typeface="Times New Roman" panose="02020603050405020304" pitchFamily="18" charset="0"/>
                <a:ea typeface="Calibri" panose="020F0502020204030204" pitchFamily="34" charset="0"/>
                <a:cs typeface="Times New Roman" panose="02020603050405020304" pitchFamily="18" charset="0"/>
              </a:rPr>
              <a:t>besaikis maisto ar alkoholio vartojimas, nuolatinis televizijos žiūrėjimas, įnikimas į kompiuterinius žaidimus ir pan., o tai veda link priklausomybės.</a:t>
            </a:r>
            <a:endParaRPr lang="en-GB" sz="1400"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en-GB" dirty="0"/>
          </a:p>
        </p:txBody>
      </p:sp>
      <p:pic>
        <p:nvPicPr>
          <p:cNvPr id="5" name="Rupinimasis9">
            <a:hlinkClick r:id="" action="ppaction://media"/>
            <a:extLst>
              <a:ext uri="{FF2B5EF4-FFF2-40B4-BE49-F238E27FC236}">
                <a16:creationId xmlns:a16="http://schemas.microsoft.com/office/drawing/2014/main" id="{BB753D0D-6B38-42FE-A589-B385D5AEF7A4}"/>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3235569" y="4178624"/>
            <a:ext cx="487363" cy="487363"/>
          </a:xfrm>
          <a:prstGeom prst="ellipse">
            <a:avLst/>
          </a:prstGeom>
          <a:ln>
            <a:noFill/>
          </a:ln>
          <a:effectLst>
            <a:softEdge rad="112500"/>
          </a:effectLst>
        </p:spPr>
      </p:pic>
    </p:spTree>
    <p:extLst>
      <p:ext uri="{BB962C8B-B14F-4D97-AF65-F5344CB8AC3E}">
        <p14:creationId xmlns:p14="http://schemas.microsoft.com/office/powerpoint/2010/main" val="2162348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rotWithShape="1">
          <a:blip r:embed="rId9"/>
          <a:srcRect t="15859"/>
          <a:stretch/>
        </p:blipFill>
        <p:spPr>
          <a:xfrm>
            <a:off x="8065599" y="4983360"/>
            <a:ext cx="1560292" cy="1856497"/>
          </a:xfrm>
          <a:prstGeom prst="rect">
            <a:avLst/>
          </a:prstGeom>
        </p:spPr>
      </p:pic>
      <p:sp>
        <p:nvSpPr>
          <p:cNvPr id="3" name="TextBox 2">
            <a:extLst>
              <a:ext uri="{FF2B5EF4-FFF2-40B4-BE49-F238E27FC236}">
                <a16:creationId xmlns:a16="http://schemas.microsoft.com/office/drawing/2014/main" id="{AC13E770-8B0B-47B9-8E85-62CCF08BCB5E}"/>
              </a:ext>
            </a:extLst>
          </p:cNvPr>
          <p:cNvSpPr txBox="1"/>
          <p:nvPr/>
        </p:nvSpPr>
        <p:spPr>
          <a:xfrm>
            <a:off x="9625891" y="2400300"/>
            <a:ext cx="2006332" cy="1758782"/>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mitus ir klaidingas rūpinimosi savimi nuostatas.</a:t>
            </a:r>
            <a:endParaRPr lang="en-GB" dirty="0"/>
          </a:p>
        </p:txBody>
      </p:sp>
      <p:sp>
        <p:nvSpPr>
          <p:cNvPr id="13" name="TextBox 12">
            <a:extLst>
              <a:ext uri="{FF2B5EF4-FFF2-40B4-BE49-F238E27FC236}">
                <a16:creationId xmlns:a16="http://schemas.microsoft.com/office/drawing/2014/main" id="{7D343459-DA01-44DD-98CC-F3DACA6E7986}"/>
              </a:ext>
            </a:extLst>
          </p:cNvPr>
          <p:cNvSpPr txBox="1"/>
          <p:nvPr/>
        </p:nvSpPr>
        <p:spPr>
          <a:xfrm>
            <a:off x="3066836" y="3050044"/>
            <a:ext cx="6097464" cy="738664"/>
          </a:xfrm>
          <a:prstGeom prst="rect">
            <a:avLst/>
          </a:prstGeom>
          <a:noFill/>
        </p:spPr>
        <p:txBody>
          <a:bodyPr wrap="square">
            <a:spAutoFit/>
          </a:bodyPr>
          <a:lstStyle/>
          <a:p>
            <a:pPr algn="just"/>
            <a:r>
              <a:rPr lang="lt-LT" sz="1400" dirty="0">
                <a:latin typeface="Times New Roman" panose="02020603050405020304" pitchFamily="18" charset="0"/>
                <a:ea typeface="Calibri" panose="020F0502020204030204" pitchFamily="34" charset="0"/>
              </a:rPr>
              <a:t>R</a:t>
            </a:r>
            <a:r>
              <a:rPr lang="lt-LT" sz="1400" dirty="0">
                <a:effectLst/>
                <a:latin typeface="Times New Roman" panose="02020603050405020304" pitchFamily="18" charset="0"/>
                <a:ea typeface="Calibri" panose="020F0502020204030204" pitchFamily="34" charset="0"/>
              </a:rPr>
              <a:t>ūpinimasis savimi turi palaikyti gerą savijautą, o ne kenkti jūsų protui, kūnui ar banko sąskaitai. Savimi pasirūpinti ir parodyti meilę sau, </a:t>
            </a:r>
            <a:r>
              <a:rPr lang="lt-LT" sz="1400" dirty="0">
                <a:latin typeface="Times New Roman" panose="02020603050405020304" pitchFamily="18" charset="0"/>
                <a:ea typeface="Calibri" panose="020F0502020204030204" pitchFamily="34" charset="0"/>
              </a:rPr>
              <a:t>galite nukreipdami save užsiimti ta veikla, kuri jus nuramina, kai jaučiate nerimą ar nepasitenkinimą.</a:t>
            </a:r>
            <a:endParaRPr lang="en-GB" sz="1400" dirty="0"/>
          </a:p>
        </p:txBody>
      </p:sp>
      <p:pic>
        <p:nvPicPr>
          <p:cNvPr id="4" name="Rupinimasis10">
            <a:hlinkClick r:id="" action="ppaction://media"/>
            <a:extLst>
              <a:ext uri="{FF2B5EF4-FFF2-40B4-BE49-F238E27FC236}">
                <a16:creationId xmlns:a16="http://schemas.microsoft.com/office/drawing/2014/main" id="{FE1CADC9-9F8E-45FE-A1DD-6BA64DD0E412}"/>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3060974" y="3898670"/>
            <a:ext cx="487363" cy="487363"/>
          </a:xfrm>
          <a:prstGeom prst="ellipse">
            <a:avLst/>
          </a:prstGeom>
          <a:ln>
            <a:noFill/>
          </a:ln>
          <a:effectLst>
            <a:softEdge rad="112500"/>
          </a:effectLst>
        </p:spPr>
      </p:pic>
    </p:spTree>
    <p:extLst>
      <p:ext uri="{BB962C8B-B14F-4D97-AF65-F5344CB8AC3E}">
        <p14:creationId xmlns:p14="http://schemas.microsoft.com/office/powerpoint/2010/main" val="1138862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9" name="Picture 8">
            <a:extLst>
              <a:ext uri="{FF2B5EF4-FFF2-40B4-BE49-F238E27FC236}">
                <a16:creationId xmlns:a16="http://schemas.microsoft.com/office/drawing/2014/main" id="{30E01959-26C4-4EFA-8D7D-26D08675B910}"/>
              </a:ext>
            </a:extLst>
          </p:cNvPr>
          <p:cNvPicPr>
            <a:picLocks noChangeAspect="1"/>
          </p:cNvPicPr>
          <p:nvPr/>
        </p:nvPicPr>
        <p:blipFill rotWithShape="1">
          <a:blip r:embed="rId7"/>
          <a:srcRect t="20769" b="20769"/>
          <a:stretch/>
        </p:blipFill>
        <p:spPr>
          <a:xfrm rot="19781788">
            <a:off x="8398864" y="644302"/>
            <a:ext cx="1910457" cy="1579380"/>
          </a:xfrm>
          <a:prstGeom prst="rect">
            <a:avLst/>
          </a:prstGeom>
        </p:spPr>
      </p:pic>
      <p:pic>
        <p:nvPicPr>
          <p:cNvPr id="12" name="Picture 11">
            <a:extLst>
              <a:ext uri="{FF2B5EF4-FFF2-40B4-BE49-F238E27FC236}">
                <a16:creationId xmlns:a16="http://schemas.microsoft.com/office/drawing/2014/main" id="{496D0F8A-6078-4FC5-9C1D-ADA69FF91E9D}"/>
              </a:ext>
            </a:extLst>
          </p:cNvPr>
          <p:cNvPicPr>
            <a:picLocks noChangeAspect="1"/>
          </p:cNvPicPr>
          <p:nvPr/>
        </p:nvPicPr>
        <p:blipFill rotWithShape="1">
          <a:blip r:embed="rId8"/>
          <a:srcRect l="19412" t="42152" r="19059" b="32180"/>
          <a:stretch/>
        </p:blipFill>
        <p:spPr>
          <a:xfrm>
            <a:off x="220449" y="2752253"/>
            <a:ext cx="2384796" cy="1406829"/>
          </a:xfrm>
          <a:prstGeom prst="rect">
            <a:avLst/>
          </a:prstGeom>
        </p:spPr>
      </p:pic>
      <p:pic>
        <p:nvPicPr>
          <p:cNvPr id="18" name="Picture 17">
            <a:extLst>
              <a:ext uri="{FF2B5EF4-FFF2-40B4-BE49-F238E27FC236}">
                <a16:creationId xmlns:a16="http://schemas.microsoft.com/office/drawing/2014/main" id="{2C1ADA2B-629E-49FE-B087-E4E64420B12D}"/>
              </a:ext>
            </a:extLst>
          </p:cNvPr>
          <p:cNvPicPr>
            <a:picLocks noChangeAspect="1"/>
          </p:cNvPicPr>
          <p:nvPr/>
        </p:nvPicPr>
        <p:blipFill rotWithShape="1">
          <a:blip r:embed="rId9"/>
          <a:srcRect t="4438"/>
          <a:stretch/>
        </p:blipFill>
        <p:spPr>
          <a:xfrm>
            <a:off x="7990098" y="4731390"/>
            <a:ext cx="1560292" cy="2108467"/>
          </a:xfrm>
          <a:prstGeom prst="rect">
            <a:avLst/>
          </a:prstGeom>
        </p:spPr>
      </p:pic>
      <p:sp>
        <p:nvSpPr>
          <p:cNvPr id="3" name="TextBox 2">
            <a:extLst>
              <a:ext uri="{FF2B5EF4-FFF2-40B4-BE49-F238E27FC236}">
                <a16:creationId xmlns:a16="http://schemas.microsoft.com/office/drawing/2014/main" id="{010B454F-255C-4775-82C9-36EE028E471B}"/>
              </a:ext>
            </a:extLst>
          </p:cNvPr>
          <p:cNvSpPr txBox="1"/>
          <p:nvPr/>
        </p:nvSpPr>
        <p:spPr>
          <a:xfrm>
            <a:off x="9645162" y="2409092"/>
            <a:ext cx="2198076"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mitus ir klaidingas rūpinimosi savimi nuostatas.</a:t>
            </a:r>
            <a:endParaRPr lang="en-GB" dirty="0"/>
          </a:p>
        </p:txBody>
      </p:sp>
      <p:sp>
        <p:nvSpPr>
          <p:cNvPr id="4" name="TextBox 3">
            <a:extLst>
              <a:ext uri="{FF2B5EF4-FFF2-40B4-BE49-F238E27FC236}">
                <a16:creationId xmlns:a16="http://schemas.microsoft.com/office/drawing/2014/main" id="{4545BD22-D1E1-40C5-A793-B017C40263EF}"/>
              </a:ext>
            </a:extLst>
          </p:cNvPr>
          <p:cNvSpPr txBox="1"/>
          <p:nvPr/>
        </p:nvSpPr>
        <p:spPr>
          <a:xfrm>
            <a:off x="3657600" y="2597773"/>
            <a:ext cx="5187462" cy="2139047"/>
          </a:xfrm>
          <a:prstGeom prst="rect">
            <a:avLst/>
          </a:prstGeom>
          <a:noFill/>
        </p:spPr>
        <p:txBody>
          <a:bodyPr wrap="square" rtlCol="0">
            <a:spAutoFit/>
          </a:bodyPr>
          <a:lstStyle/>
          <a:p>
            <a:pPr algn="just">
              <a:lnSpc>
                <a:spcPct val="150000"/>
              </a:lnSpc>
            </a:pPr>
            <a:r>
              <a:rPr lang="lt-LT" sz="1400" b="1" dirty="0">
                <a:latin typeface="Times New Roman" panose="02020603050405020304" pitchFamily="18" charset="0"/>
                <a:ea typeface="Calibri" panose="020F0502020204030204" pitchFamily="34" charset="0"/>
                <a:cs typeface="Times New Roman" panose="02020603050405020304" pitchFamily="18" charset="0"/>
              </a:rPr>
              <a:t>R</a:t>
            </a:r>
            <a:r>
              <a:rPr lang="lt-LT" sz="1400" b="1" dirty="0">
                <a:effectLst/>
                <a:latin typeface="Times New Roman" panose="02020603050405020304" pitchFamily="18" charset="0"/>
                <a:ea typeface="Calibri" panose="020F0502020204030204" pitchFamily="34" charset="0"/>
                <a:cs typeface="Times New Roman" panose="02020603050405020304" pitchFamily="18" charset="0"/>
              </a:rPr>
              <a:t>ūpintis savimi yra sunku</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lt-LT" sz="1400" dirty="0">
                <a:effectLst/>
                <a:latin typeface="Times New Roman" panose="02020603050405020304" pitchFamily="18" charset="0"/>
                <a:ea typeface="Calibri" panose="020F0502020204030204" pitchFamily="34" charset="0"/>
              </a:rPr>
              <a:t>Ironiška, tačiau, tada, kai jaučiamės prislėgti arba jaučiame įtampą, mums labiausiai reikia pasirūpinti savimi. Tačiau dažnai atsitinka taip, kad atrodo, kad tam negalime skirti laiko. Net keletas minučių nusiraminimo, per sunku laikotarpį sau gali labai padėti susitvarkyti su stresine situacija. Svarbiausia suprasti savo kūną ir reaguoti į jo siunčiamus signalus, kaip mums reikia pertraukos ar minutėlės tik sau. Taip mes galime susidėlioti savo mintis, padėti sau ir neperdegti nuo stresinių situacijų. </a:t>
            </a:r>
            <a:endParaRPr lang="en-GB" sz="1400" dirty="0"/>
          </a:p>
        </p:txBody>
      </p:sp>
      <p:pic>
        <p:nvPicPr>
          <p:cNvPr id="5" name="Rupinimasis11">
            <a:hlinkClick r:id="" action="ppaction://media"/>
            <a:extLst>
              <a:ext uri="{FF2B5EF4-FFF2-40B4-BE49-F238E27FC236}">
                <a16:creationId xmlns:a16="http://schemas.microsoft.com/office/drawing/2014/main" id="{7461241E-05FE-4F5F-ACF2-C50F5CD94919}"/>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3657600" y="4731390"/>
            <a:ext cx="386496" cy="487363"/>
          </a:xfrm>
          <a:prstGeom prst="ellipse">
            <a:avLst/>
          </a:prstGeom>
          <a:ln>
            <a:noFill/>
          </a:ln>
          <a:effectLst>
            <a:softEdge rad="112500"/>
          </a:effectLst>
        </p:spPr>
      </p:pic>
    </p:spTree>
    <p:extLst>
      <p:ext uri="{BB962C8B-B14F-4D97-AF65-F5344CB8AC3E}">
        <p14:creationId xmlns:p14="http://schemas.microsoft.com/office/powerpoint/2010/main" val="302069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2160</TotalTime>
  <Words>494</Words>
  <Application>Microsoft Office PowerPoint</Application>
  <PresentationFormat>Widescreen</PresentationFormat>
  <Paragraphs>19</Paragraphs>
  <Slides>7</Slides>
  <Notes>0</Notes>
  <HiddenSlides>0</HiddenSlides>
  <MMClips>6</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31</cp:revision>
  <dcterms:created xsi:type="dcterms:W3CDTF">2020-10-05T11:11:44Z</dcterms:created>
  <dcterms:modified xsi:type="dcterms:W3CDTF">2022-02-21T14:25:53Z</dcterms:modified>
</cp:coreProperties>
</file>