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10"/>
  </p:handoutMasterIdLst>
  <p:sldIdLst>
    <p:sldId id="256" r:id="rId2"/>
    <p:sldId id="257" r:id="rId3"/>
    <p:sldId id="266" r:id="rId4"/>
    <p:sldId id="267" r:id="rId5"/>
    <p:sldId id="268" r:id="rId6"/>
    <p:sldId id="269" r:id="rId7"/>
    <p:sldId id="270"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image" Target="../media/image4.jp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4" name="TextBox 3">
            <a:extLst>
              <a:ext uri="{FF2B5EF4-FFF2-40B4-BE49-F238E27FC236}">
                <a16:creationId xmlns:a16="http://schemas.microsoft.com/office/drawing/2014/main" id="{5F198329-4586-41CE-8264-22EAFB1C9E99}"/>
              </a:ext>
            </a:extLst>
          </p:cNvPr>
          <p:cNvSpPr txBox="1"/>
          <p:nvPr/>
        </p:nvSpPr>
        <p:spPr>
          <a:xfrm>
            <a:off x="5846884" y="4048553"/>
            <a:ext cx="4369777" cy="646331"/>
          </a:xfrm>
          <a:prstGeom prst="rect">
            <a:avLst/>
          </a:prstGeom>
          <a:noFill/>
        </p:spPr>
        <p:txBody>
          <a:bodyPr wrap="square" rtlCol="0">
            <a:spAutoFit/>
          </a:bodyPr>
          <a:lstStyle/>
          <a:p>
            <a:r>
              <a:rPr lang="lt-LT" sz="1800" dirty="0" err="1">
                <a:latin typeface="Arial Rounded MT Bold" panose="020F0704030504030204" pitchFamily="34" charset="0"/>
              </a:rPr>
              <a:t>Audio</a:t>
            </a:r>
            <a:r>
              <a:rPr lang="lt-LT" sz="1800" dirty="0">
                <a:latin typeface="Arial Rounded MT Bold" panose="020F0704030504030204" pitchFamily="34" charset="0"/>
              </a:rPr>
              <a:t> knyga: Mus supantys žmonės</a:t>
            </a:r>
            <a:endParaRPr lang="en-GB" sz="1800" dirty="0">
              <a:latin typeface="Arial Rounded MT Bold" panose="020F0704030504030204" pitchFamily="34" charset="0"/>
            </a:endParaRPr>
          </a:p>
          <a:p>
            <a:endParaRPr lang="en-GB" dirty="0"/>
          </a:p>
        </p:txBody>
      </p:sp>
      <p:pic>
        <p:nvPicPr>
          <p:cNvPr id="2" name="1 mus supantys žmonės">
            <a:hlinkClick r:id="" action="ppaction://media"/>
            <a:extLst>
              <a:ext uri="{FF2B5EF4-FFF2-40B4-BE49-F238E27FC236}">
                <a16:creationId xmlns:a16="http://schemas.microsoft.com/office/drawing/2014/main" id="{CCBF586E-2835-418C-8A1D-BF58D9F2631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39448" y="4547333"/>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550266" y="55950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3" name="TextBox 2">
            <a:extLst>
              <a:ext uri="{FF2B5EF4-FFF2-40B4-BE49-F238E27FC236}">
                <a16:creationId xmlns:a16="http://schemas.microsoft.com/office/drawing/2014/main" id="{AF386716-46C4-4020-BD85-DFA424A05AFD}"/>
              </a:ext>
            </a:extLst>
          </p:cNvPr>
          <p:cNvSpPr txBox="1"/>
          <p:nvPr/>
        </p:nvSpPr>
        <p:spPr>
          <a:xfrm>
            <a:off x="9550266" y="2651720"/>
            <a:ext cx="2215662" cy="1780823"/>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kad labai svarbu, kokie žmonės mus supa ir kokią didelę įtaką jie daro mūsų gyvenimui.</a:t>
            </a:r>
            <a:endParaRPr lang="en-GB" dirty="0"/>
          </a:p>
        </p:txBody>
      </p:sp>
      <p:sp>
        <p:nvSpPr>
          <p:cNvPr id="4" name="TextBox 3">
            <a:extLst>
              <a:ext uri="{FF2B5EF4-FFF2-40B4-BE49-F238E27FC236}">
                <a16:creationId xmlns:a16="http://schemas.microsoft.com/office/drawing/2014/main" id="{DBD5B57A-8122-467F-842E-DC47BB858B4D}"/>
              </a:ext>
            </a:extLst>
          </p:cNvPr>
          <p:cNvSpPr txBox="1"/>
          <p:nvPr/>
        </p:nvSpPr>
        <p:spPr>
          <a:xfrm>
            <a:off x="3485278" y="2634190"/>
            <a:ext cx="5537284" cy="1815882"/>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Senstat po truputį mažėja mūsų draugų bei šeimos ratas. Tai gali pakenkti žmogaus psichinei ir fizinei gerovei. Kyla klausimas, kaip galime sukurti senjorams skirtas bendruomenes, kurios palengvintų jų socialinį įsitraukimą. Svarbiausia tokioje bendruomenėje, kad šalia būtų žmonės, kurie juos palaikytų. Rūpinimasis vieni kitais padeda išlikti gyvybingais ir sveikais. Moksliniuose šaltiniuose, atliktuose tyrimuose, jau seniai galima rasti informacijos apie „socialinio kapitalo“ naudą sveikatai – ryšius, kurie stiprina pasitikėjimą, bendravimą ir įsitraukimą į bendras veiklas.</a:t>
            </a:r>
            <a:endParaRPr lang="en-GB" sz="1400" dirty="0"/>
          </a:p>
        </p:txBody>
      </p:sp>
      <p:pic>
        <p:nvPicPr>
          <p:cNvPr id="5" name="Zmones2">
            <a:hlinkClick r:id="" action="ppaction://media"/>
            <a:extLst>
              <a:ext uri="{FF2B5EF4-FFF2-40B4-BE49-F238E27FC236}">
                <a16:creationId xmlns:a16="http://schemas.microsoft.com/office/drawing/2014/main" id="{78097BE3-D0D8-4C33-8273-900045A1821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90382" y="4327338"/>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3" name="TextBox 2">
            <a:extLst>
              <a:ext uri="{FF2B5EF4-FFF2-40B4-BE49-F238E27FC236}">
                <a16:creationId xmlns:a16="http://schemas.microsoft.com/office/drawing/2014/main" id="{16B15C97-E4BB-420C-BC71-40E5E1E664D9}"/>
              </a:ext>
            </a:extLst>
          </p:cNvPr>
          <p:cNvSpPr txBox="1"/>
          <p:nvPr/>
        </p:nvSpPr>
        <p:spPr>
          <a:xfrm>
            <a:off x="9527458" y="2703254"/>
            <a:ext cx="2180493"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kad labai svarbu, kokie žmonės mus supa ir kokią didelę įtaką jie daro mūsų gyvenimui.</a:t>
            </a:r>
            <a:endParaRPr lang="en-GB" dirty="0"/>
          </a:p>
        </p:txBody>
      </p:sp>
      <p:sp>
        <p:nvSpPr>
          <p:cNvPr id="4" name="TextBox 3">
            <a:extLst>
              <a:ext uri="{FF2B5EF4-FFF2-40B4-BE49-F238E27FC236}">
                <a16:creationId xmlns:a16="http://schemas.microsoft.com/office/drawing/2014/main" id="{B4713548-0788-4436-9BAA-7558F5642E62}"/>
              </a:ext>
            </a:extLst>
          </p:cNvPr>
          <p:cNvSpPr txBox="1"/>
          <p:nvPr/>
        </p:nvSpPr>
        <p:spPr>
          <a:xfrm>
            <a:off x="3376247" y="2780198"/>
            <a:ext cx="5335142"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Tačiau ši sąsaja gali būti ypač svarbi vyresnio amžiaus žmonėms, nes ir mūsų sveikata, ir "socialinis kapitalas" linkę prastėti žmogui senstant. Mes išeiname iš darbo, netenkame draugų ir sutuoktinių, matome, kad šeimos nariai išvyksta – visa tai gali smarkiai sumažinti kasdienių socialinių kontaktų kiekį, o tai savo ruožtu turi tiesioginės įtakos psichinei ir fizinei gerovei.</a:t>
            </a:r>
            <a:endParaRPr lang="en-GB" sz="1400" dirty="0"/>
          </a:p>
        </p:txBody>
      </p:sp>
      <p:pic>
        <p:nvPicPr>
          <p:cNvPr id="5" name="Zmones 3">
            <a:hlinkClick r:id="" action="ppaction://media"/>
            <a:extLst>
              <a:ext uri="{FF2B5EF4-FFF2-40B4-BE49-F238E27FC236}">
                <a16:creationId xmlns:a16="http://schemas.microsoft.com/office/drawing/2014/main" id="{D09BA531-0B73-4F28-B660-3DE6AC6D4B2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98062" y="4344923"/>
            <a:ext cx="487363" cy="487363"/>
          </a:xfrm>
          <a:prstGeom prst="ellipse">
            <a:avLst/>
          </a:prstGeom>
          <a:ln>
            <a:noFill/>
          </a:ln>
          <a:effectLst>
            <a:softEdge rad="112500"/>
          </a:effectLst>
        </p:spPr>
      </p:pic>
    </p:spTree>
    <p:extLst>
      <p:ext uri="{BB962C8B-B14F-4D97-AF65-F5344CB8AC3E}">
        <p14:creationId xmlns:p14="http://schemas.microsoft.com/office/powerpoint/2010/main" val="406098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3" name="TextBox 2">
            <a:extLst>
              <a:ext uri="{FF2B5EF4-FFF2-40B4-BE49-F238E27FC236}">
                <a16:creationId xmlns:a16="http://schemas.microsoft.com/office/drawing/2014/main" id="{CC5873C9-19AB-4BBB-9599-79D2F01AF763}"/>
              </a:ext>
            </a:extLst>
          </p:cNvPr>
          <p:cNvSpPr txBox="1"/>
          <p:nvPr/>
        </p:nvSpPr>
        <p:spPr>
          <a:xfrm>
            <a:off x="9452113" y="2804746"/>
            <a:ext cx="2180110" cy="1754326"/>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kad labai svarbu, kokie žmonės mus supa ir kokią didelę įtaką jie daro mūsų gyvenimui.</a:t>
            </a:r>
            <a:endParaRPr lang="en-GB" dirty="0"/>
          </a:p>
        </p:txBody>
      </p:sp>
      <p:sp>
        <p:nvSpPr>
          <p:cNvPr id="4" name="TextBox 3">
            <a:extLst>
              <a:ext uri="{FF2B5EF4-FFF2-40B4-BE49-F238E27FC236}">
                <a16:creationId xmlns:a16="http://schemas.microsoft.com/office/drawing/2014/main" id="{B8211585-DD29-4B2D-ABD2-5425947D78FB}"/>
              </a:ext>
            </a:extLst>
          </p:cNvPr>
          <p:cNvSpPr txBox="1"/>
          <p:nvPr/>
        </p:nvSpPr>
        <p:spPr>
          <a:xfrm>
            <a:off x="3439185" y="2659630"/>
            <a:ext cx="5559168" cy="1815882"/>
          </a:xfrm>
          <a:prstGeom prst="rect">
            <a:avLst/>
          </a:prstGeom>
          <a:noFill/>
        </p:spPr>
        <p:txBody>
          <a:bodyPr wrap="square" rtlCol="0">
            <a:spAutoFit/>
          </a:bodyPr>
          <a:lstStyle/>
          <a:p>
            <a:pPr algn="just"/>
            <a:r>
              <a:rPr lang="lt-LT" sz="1400" dirty="0">
                <a:latin typeface="Times New Roman" panose="02020603050405020304" pitchFamily="18" charset="0"/>
                <a:ea typeface="Tahoma" panose="020B0604030504040204" pitchFamily="34" charset="0"/>
                <a:cs typeface="Times New Roman" panose="02020603050405020304" pitchFamily="18" charset="0"/>
              </a:rPr>
              <a:t>Laimei, yra sprendimų: atliekant vis daugiau mokslinių tyrimų atrandama, kaip vyresnio amžiaus bendruomenės gali būti sukurtos taip, kad vėlesniais metais būtų kuo daugiau dalijimosi, draugystės, sveikatos ir laimės.</a:t>
            </a:r>
          </a:p>
          <a:p>
            <a:pPr algn="just"/>
            <a:r>
              <a:rPr lang="lt-LT" sz="1400" dirty="0">
                <a:latin typeface="Times New Roman" panose="02020603050405020304" pitchFamily="18" charset="0"/>
                <a:ea typeface="Tahoma" panose="020B0604030504040204" pitchFamily="34" charset="0"/>
                <a:cs typeface="Times New Roman" panose="02020603050405020304" pitchFamily="18" charset="0"/>
              </a:rPr>
              <a:t>Geri santykiai šeimoje yra akivaizdžiai sėkminga gyvenimo strategija, susieta su didesne psichologine ir fizine gerove. Taigi, nenuostabu, kad santykiai šeimoje taip pat svarbūs, kai kalbama apie atsparumą, iš dalies dėl to, kad jie padeda mums jausti mažiau streso, kai jaučiamės blogai arba kažką išgyvenam.</a:t>
            </a:r>
          </a:p>
        </p:txBody>
      </p:sp>
      <p:pic>
        <p:nvPicPr>
          <p:cNvPr id="5" name="Zmones 4">
            <a:hlinkClick r:id="" action="ppaction://media"/>
            <a:extLst>
              <a:ext uri="{FF2B5EF4-FFF2-40B4-BE49-F238E27FC236}">
                <a16:creationId xmlns:a16="http://schemas.microsoft.com/office/drawing/2014/main" id="{91C9815E-00F9-46F0-9076-DA248FB148E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98062" y="4285797"/>
            <a:ext cx="487363" cy="487363"/>
          </a:xfrm>
          <a:prstGeom prst="ellipse">
            <a:avLst/>
          </a:prstGeom>
          <a:ln>
            <a:noFill/>
          </a:ln>
          <a:effectLst>
            <a:softEdge rad="112500"/>
          </a:effectLst>
        </p:spPr>
      </p:pic>
    </p:spTree>
    <p:extLst>
      <p:ext uri="{BB962C8B-B14F-4D97-AF65-F5344CB8AC3E}">
        <p14:creationId xmlns:p14="http://schemas.microsoft.com/office/powerpoint/2010/main" val="322477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3" name="TextBox 2">
            <a:extLst>
              <a:ext uri="{FF2B5EF4-FFF2-40B4-BE49-F238E27FC236}">
                <a16:creationId xmlns:a16="http://schemas.microsoft.com/office/drawing/2014/main" id="{1BCF757D-C3CE-4035-96A0-1D40CC724B42}"/>
              </a:ext>
            </a:extLst>
          </p:cNvPr>
          <p:cNvSpPr txBox="1"/>
          <p:nvPr/>
        </p:nvSpPr>
        <p:spPr>
          <a:xfrm>
            <a:off x="9527458" y="2703254"/>
            <a:ext cx="2259623" cy="1784839"/>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kad labai svarbu, kokie žmonės mus supa ir kokią didelę įtaką jie daro mūsų gyvenimui.</a:t>
            </a:r>
            <a:endParaRPr lang="en-GB" dirty="0"/>
          </a:p>
        </p:txBody>
      </p:sp>
      <p:sp>
        <p:nvSpPr>
          <p:cNvPr id="4" name="TextBox 3">
            <a:extLst>
              <a:ext uri="{FF2B5EF4-FFF2-40B4-BE49-F238E27FC236}">
                <a16:creationId xmlns:a16="http://schemas.microsoft.com/office/drawing/2014/main" id="{B0B6349F-2347-445B-9DF6-9B005CA20134}"/>
              </a:ext>
            </a:extLst>
          </p:cNvPr>
          <p:cNvSpPr txBox="1"/>
          <p:nvPr/>
        </p:nvSpPr>
        <p:spPr>
          <a:xfrm>
            <a:off x="3613153" y="2729631"/>
            <a:ext cx="5211231" cy="1600438"/>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Atliktuose tyrimuose galima rasti informacijos, kuri parodė, kad teigiami santykiai vienu gyvenimo laikotarpiu prognozuoja mažesnę depresiją vėliau. Geri santykiai, ypač apsaugo vyresnio amžiaus žmones, kurie gali susidurti su prastėjančiais pažinimo gebėjimais ar sveikatos problemomis. Priežastis gali būti ta, kad geri santykiai šeimoje padeda mums įveikti  stresines situacijas, netgi tuose situacijose, kai tuos santykius tiesiog prisimename.</a:t>
            </a:r>
            <a:endParaRPr lang="en-GB" sz="1400" dirty="0"/>
          </a:p>
        </p:txBody>
      </p:sp>
      <p:pic>
        <p:nvPicPr>
          <p:cNvPr id="5" name="Zmones 5">
            <a:hlinkClick r:id="" action="ppaction://media"/>
            <a:extLst>
              <a:ext uri="{FF2B5EF4-FFF2-40B4-BE49-F238E27FC236}">
                <a16:creationId xmlns:a16="http://schemas.microsoft.com/office/drawing/2014/main" id="{BF02BD1B-10F4-4C82-8C77-19E298E7340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98062" y="4218972"/>
            <a:ext cx="487363" cy="487363"/>
          </a:xfrm>
          <a:prstGeom prst="ellipse">
            <a:avLst/>
          </a:prstGeom>
          <a:ln>
            <a:noFill/>
          </a:ln>
          <a:effectLst>
            <a:softEdge rad="112500"/>
          </a:effectLst>
        </p:spPr>
      </p:pic>
    </p:spTree>
    <p:extLst>
      <p:ext uri="{BB962C8B-B14F-4D97-AF65-F5344CB8AC3E}">
        <p14:creationId xmlns:p14="http://schemas.microsoft.com/office/powerpoint/2010/main" val="283572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3" name="TextBox 2">
            <a:extLst>
              <a:ext uri="{FF2B5EF4-FFF2-40B4-BE49-F238E27FC236}">
                <a16:creationId xmlns:a16="http://schemas.microsoft.com/office/drawing/2014/main" id="{2185BF91-C381-4C59-99AA-59FF6A213ABD}"/>
              </a:ext>
            </a:extLst>
          </p:cNvPr>
          <p:cNvSpPr txBox="1"/>
          <p:nvPr/>
        </p:nvSpPr>
        <p:spPr>
          <a:xfrm>
            <a:off x="9527458" y="2703254"/>
            <a:ext cx="2095973" cy="2031325"/>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kad labai svarbu, kokie žmonės mus supa ir kokią didelę įtaką jie daro mūsų gyvenimui.</a:t>
            </a:r>
            <a:endParaRPr lang="en-GB" dirty="0"/>
          </a:p>
        </p:txBody>
      </p:sp>
      <p:sp>
        <p:nvSpPr>
          <p:cNvPr id="4" name="TextBox 3">
            <a:extLst>
              <a:ext uri="{FF2B5EF4-FFF2-40B4-BE49-F238E27FC236}">
                <a16:creationId xmlns:a16="http://schemas.microsoft.com/office/drawing/2014/main" id="{28146309-0B02-4BF5-BD60-9254AE27CD69}"/>
              </a:ext>
            </a:extLst>
          </p:cNvPr>
          <p:cNvSpPr txBox="1"/>
          <p:nvPr/>
        </p:nvSpPr>
        <p:spPr>
          <a:xfrm>
            <a:off x="3798991" y="2808762"/>
            <a:ext cx="4914900"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Santykiai šeimoje daro įtaką sveikatai ir gerovei visą gyvenimą, o poveikis akivaizdus įvairiems sveikatos aspektams. Atliktuose tyrimuose yra įrodyta, kad įsitraukimas į teikiančius pasitenkinimą santykius šeimoje, nulemia mažesnį mirtingumą, prisitaikius prie biomedicininių (pvz., cholesterolio kiekio, hipertenzijos) ir elgesio (pvz., rūkymo, dietos) rizikos veiksnių.</a:t>
            </a:r>
            <a:endParaRPr lang="en-GB" sz="1400" dirty="0"/>
          </a:p>
        </p:txBody>
      </p:sp>
      <p:pic>
        <p:nvPicPr>
          <p:cNvPr id="5" name="Zmones 6">
            <a:hlinkClick r:id="" action="ppaction://media"/>
            <a:extLst>
              <a:ext uri="{FF2B5EF4-FFF2-40B4-BE49-F238E27FC236}">
                <a16:creationId xmlns:a16="http://schemas.microsoft.com/office/drawing/2014/main" id="{F0F5EE2D-5683-4490-BB4A-2F953AF930D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98062" y="4336130"/>
            <a:ext cx="487363" cy="487363"/>
          </a:xfrm>
          <a:prstGeom prst="ellipse">
            <a:avLst/>
          </a:prstGeom>
          <a:ln>
            <a:noFill/>
          </a:ln>
          <a:effectLst>
            <a:softEdge rad="112500"/>
          </a:effectLst>
        </p:spPr>
      </p:pic>
      <p:pic>
        <p:nvPicPr>
          <p:cNvPr id="7" name="Zmones 6">
            <a:hlinkClick r:id="" action="ppaction://media"/>
            <a:extLst>
              <a:ext uri="{FF2B5EF4-FFF2-40B4-BE49-F238E27FC236}">
                <a16:creationId xmlns:a16="http://schemas.microsoft.com/office/drawing/2014/main" id="{58926879-E341-46F4-AE2E-4F8DFFEAA4A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837091" y="4247216"/>
            <a:ext cx="487363" cy="487363"/>
          </a:xfrm>
          <a:prstGeom prst="ellipse">
            <a:avLst/>
          </a:prstGeom>
          <a:ln>
            <a:noFill/>
          </a:ln>
          <a:effectLst>
            <a:softEdge rad="112500"/>
          </a:effectLst>
        </p:spPr>
      </p:pic>
    </p:spTree>
    <p:extLst>
      <p:ext uri="{BB962C8B-B14F-4D97-AF65-F5344CB8AC3E}">
        <p14:creationId xmlns:p14="http://schemas.microsoft.com/office/powerpoint/2010/main" val="99167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 fill="hold" display="0">
                  <p:stCondLst>
                    <p:cond delay="indefinite"/>
                  </p:stCondLst>
                  <p:endCondLst>
                    <p:cond evt="onStopAudio" delay="0">
                      <p:tgtEl>
                        <p:sldTgt/>
                      </p:tgtEl>
                    </p:cond>
                  </p:endCondLst>
                </p:cTn>
                <p:tgtEl>
                  <p:spTgt spid="5"/>
                </p:tgtEl>
              </p:cMediaNode>
            </p:audio>
            <p:audio>
              <p:cMediaNode vol="80000" numSld="999">
                <p:cTn id="11"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53058" y="187463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1032" name="Picture 8" descr="Sticker Love Sticker by Ai and Aiko">
            <a:extLst>
              <a:ext uri="{FF2B5EF4-FFF2-40B4-BE49-F238E27FC236}">
                <a16:creationId xmlns:a16="http://schemas.microsoft.com/office/drawing/2014/main" id="{B6BEDF2E-2446-4CFA-8BFF-2AB7951E3297}"/>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52113" y="615059"/>
            <a:ext cx="1687958" cy="2088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A7B2065-6E09-44A6-BEAC-1AD15C99BF7E}"/>
              </a:ext>
            </a:extLst>
          </p:cNvPr>
          <p:cNvPicPr>
            <a:picLocks noChangeAspect="1"/>
          </p:cNvPicPr>
          <p:nvPr/>
        </p:nvPicPr>
        <p:blipFill rotWithShape="1">
          <a:blip r:embed="rId8"/>
          <a:srcRect l="9956" t="33957" r="1186" b="30530"/>
          <a:stretch/>
        </p:blipFill>
        <p:spPr>
          <a:xfrm>
            <a:off x="207056" y="2505377"/>
            <a:ext cx="2778369" cy="1570220"/>
          </a:xfrm>
          <a:prstGeom prst="rect">
            <a:avLst/>
          </a:prstGeom>
        </p:spPr>
      </p:pic>
      <p:sp>
        <p:nvSpPr>
          <p:cNvPr id="3" name="TextBox 2">
            <a:extLst>
              <a:ext uri="{FF2B5EF4-FFF2-40B4-BE49-F238E27FC236}">
                <a16:creationId xmlns:a16="http://schemas.microsoft.com/office/drawing/2014/main" id="{5311174B-6060-4C74-B7FC-F0E14D91AFCF}"/>
              </a:ext>
            </a:extLst>
          </p:cNvPr>
          <p:cNvSpPr txBox="1"/>
          <p:nvPr/>
        </p:nvSpPr>
        <p:spPr>
          <a:xfrm>
            <a:off x="9646722" y="2703254"/>
            <a:ext cx="2298196" cy="1767254"/>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kad labai svarbu, kokie žmonės mus supa ir kokią didelę įtaką jie daro mūsų gyvenimui.</a:t>
            </a:r>
            <a:endParaRPr lang="en-GB" dirty="0"/>
          </a:p>
        </p:txBody>
      </p:sp>
      <p:sp>
        <p:nvSpPr>
          <p:cNvPr id="4" name="TextBox 3">
            <a:extLst>
              <a:ext uri="{FF2B5EF4-FFF2-40B4-BE49-F238E27FC236}">
                <a16:creationId xmlns:a16="http://schemas.microsoft.com/office/drawing/2014/main" id="{E7AD03E1-55A5-4016-A75E-ED60BA4E1EE8}"/>
              </a:ext>
            </a:extLst>
          </p:cNvPr>
          <p:cNvSpPr txBox="1"/>
          <p:nvPr/>
        </p:nvSpPr>
        <p:spPr>
          <a:xfrm>
            <a:off x="3464169" y="2894383"/>
            <a:ext cx="5190658" cy="1169551"/>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Socialinis palaikymas buvo susietas su sumažėjusia rizika susirgti širdies ir kraujagyslių ligomis, mirtingumu nuo vėžio ir funkcinių sutrikimų. Tokių asociacijų yra daug, ką rodo faktas, kad santykių kintamumas prognozuoja mirtingumą ir sergamumą beveik taip pat, kaip įprasti rizikos veiksniai, tokie kaip rūkymas.</a:t>
            </a:r>
            <a:endParaRPr lang="en-GB" sz="1400" dirty="0"/>
          </a:p>
        </p:txBody>
      </p:sp>
      <p:pic>
        <p:nvPicPr>
          <p:cNvPr id="5" name="Zmones7">
            <a:hlinkClick r:id="" action="ppaction://media"/>
            <a:extLst>
              <a:ext uri="{FF2B5EF4-FFF2-40B4-BE49-F238E27FC236}">
                <a16:creationId xmlns:a16="http://schemas.microsoft.com/office/drawing/2014/main" id="{07A072E1-8042-45F1-A199-22FA46244AF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498062" y="4327338"/>
            <a:ext cx="487363" cy="487363"/>
          </a:xfrm>
          <a:prstGeom prst="ellipse">
            <a:avLst/>
          </a:prstGeom>
          <a:ln>
            <a:noFill/>
          </a:ln>
          <a:effectLst>
            <a:softEdge rad="112500"/>
          </a:effectLst>
        </p:spPr>
      </p:pic>
    </p:spTree>
    <p:extLst>
      <p:ext uri="{BB962C8B-B14F-4D97-AF65-F5344CB8AC3E}">
        <p14:creationId xmlns:p14="http://schemas.microsoft.com/office/powerpoint/2010/main" val="148693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TotalTime>
  <Words>594</Words>
  <Application>Microsoft Office PowerPoint</Application>
  <PresentationFormat>Widescreen</PresentationFormat>
  <Paragraphs>15</Paragraphs>
  <Slides>8</Slides>
  <Notes>0</Notes>
  <HiddenSlides>0</HiddenSlides>
  <MMClips>8</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Rounded MT Bold</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33</cp:revision>
  <dcterms:created xsi:type="dcterms:W3CDTF">2020-10-05T11:11:44Z</dcterms:created>
  <dcterms:modified xsi:type="dcterms:W3CDTF">2022-02-21T15:04:39Z</dcterms:modified>
</cp:coreProperties>
</file>