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4"/>
  </p:handoutMasterIdLst>
  <p:sldIdLst>
    <p:sldId id="256" r:id="rId2"/>
    <p:sldId id="257" r:id="rId3"/>
    <p:sldId id="266" r:id="rId4"/>
    <p:sldId id="267" r:id="rId5"/>
    <p:sldId id="268" r:id="rId6"/>
    <p:sldId id="269" r:id="rId7"/>
    <p:sldId id="270" r:id="rId8"/>
    <p:sldId id="271" r:id="rId9"/>
    <p:sldId id="272" r:id="rId10"/>
    <p:sldId id="273" r:id="rId11"/>
    <p:sldId id="274"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5B8A9382-B24A-4F05-956E-BBCDF6B69979}"/>
              </a:ext>
            </a:extLst>
          </p:cNvPr>
          <p:cNvSpPr txBox="1"/>
          <p:nvPr/>
        </p:nvSpPr>
        <p:spPr>
          <a:xfrm>
            <a:off x="5952392" y="3851031"/>
            <a:ext cx="3525716" cy="369332"/>
          </a:xfrm>
          <a:prstGeom prst="rect">
            <a:avLst/>
          </a:prstGeom>
          <a:noFill/>
        </p:spPr>
        <p:txBody>
          <a:bodyPr wrap="square" rtlCol="0">
            <a:spAutoFit/>
          </a:bodyPr>
          <a:lstStyle/>
          <a:p>
            <a:r>
              <a:rPr lang="lt-LT" dirty="0" err="1"/>
              <a:t>Audio</a:t>
            </a:r>
            <a:r>
              <a:rPr lang="lt-LT" dirty="0"/>
              <a:t> knyga: </a:t>
            </a:r>
            <a:r>
              <a:rPr lang="en-GB" sz="1800" dirty="0" err="1">
                <a:effectLst/>
                <a:latin typeface="Times New Roman" panose="02020603050405020304" pitchFamily="18" charset="0"/>
                <a:ea typeface="Calibri" panose="020F0502020204030204" pitchFamily="34" charset="0"/>
              </a:rPr>
              <a:t>Emocinė</a:t>
            </a:r>
            <a:r>
              <a:rPr lang="en-GB" sz="1800" dirty="0">
                <a:effectLst/>
                <a:latin typeface="Times New Roman" panose="02020603050405020304" pitchFamily="18" charset="0"/>
                <a:ea typeface="Calibri" panose="020F0502020204030204" pitchFamily="34" charset="0"/>
              </a:rPr>
              <a:t> </a:t>
            </a:r>
            <a:r>
              <a:rPr lang="en-GB" sz="1800" dirty="0" err="1">
                <a:effectLst/>
                <a:latin typeface="Times New Roman" panose="02020603050405020304" pitchFamily="18" charset="0"/>
                <a:ea typeface="Calibri" panose="020F0502020204030204" pitchFamily="34" charset="0"/>
              </a:rPr>
              <a:t>gerovė</a:t>
            </a:r>
            <a:endParaRPr lang="en-GB" dirty="0"/>
          </a:p>
        </p:txBody>
      </p:sp>
      <p:pic>
        <p:nvPicPr>
          <p:cNvPr id="4" name="Emocine">
            <a:hlinkClick r:id="" action="ppaction://media"/>
            <a:extLst>
              <a:ext uri="{FF2B5EF4-FFF2-40B4-BE49-F238E27FC236}">
                <a16:creationId xmlns:a16="http://schemas.microsoft.com/office/drawing/2014/main" id="{E6982BE6-1722-41D6-82FF-6890A1259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96000" y="4353902"/>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E851ADD1-1CD8-4732-AADF-417044FD0112}"/>
              </a:ext>
            </a:extLst>
          </p:cNvPr>
          <p:cNvSpPr txBox="1"/>
          <p:nvPr/>
        </p:nvSpPr>
        <p:spPr>
          <a:xfrm>
            <a:off x="9527458" y="2391508"/>
            <a:ext cx="2139934"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E24C9C18-3B9A-4220-ACB3-07BCCCE3FA4B}"/>
              </a:ext>
            </a:extLst>
          </p:cNvPr>
          <p:cNvSpPr txBox="1"/>
          <p:nvPr/>
        </p:nvSpPr>
        <p:spPr>
          <a:xfrm>
            <a:off x="3537970" y="2901462"/>
            <a:ext cx="5319177" cy="1169551"/>
          </a:xfrm>
          <a:prstGeom prst="rect">
            <a:avLst/>
          </a:prstGeom>
          <a:noFill/>
        </p:spPr>
        <p:txBody>
          <a:bodyPr wrap="square" rtlCol="0">
            <a:spAutoFit/>
          </a:bodyPr>
          <a:lstStyle/>
          <a:p>
            <a:pPr algn="just"/>
            <a:r>
              <a:rPr lang="lt-LT" sz="1400" dirty="0"/>
              <a:t>Pirmoji taisyklė apibrėžia selektyvų bendravimą su žmonėmis. Atsirenkat tuos žmones, kurie labiausiai palaiko, suteikia stiprią psichologinę bei emocinę pagalbą. Antroji taisyklė pabrėžia vyresnio amžiaus žmonių pastangas išspręsti ar užkirsti kelią įtampai ir nesutarimams, kurie iškyla santykiuose.</a:t>
            </a:r>
            <a:endParaRPr lang="en-GB" sz="1400" dirty="0"/>
          </a:p>
        </p:txBody>
      </p:sp>
      <p:pic>
        <p:nvPicPr>
          <p:cNvPr id="5" name="Emocine gerove9">
            <a:hlinkClick r:id="" action="ppaction://media"/>
            <a:extLst>
              <a:ext uri="{FF2B5EF4-FFF2-40B4-BE49-F238E27FC236}">
                <a16:creationId xmlns:a16="http://schemas.microsoft.com/office/drawing/2014/main" id="{9AB1F5E3-5222-4E17-8E29-AAC914014C7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80297" y="4859204"/>
            <a:ext cx="487363" cy="487363"/>
          </a:xfrm>
          <a:prstGeom prst="ellipse">
            <a:avLst/>
          </a:prstGeom>
          <a:ln>
            <a:noFill/>
          </a:ln>
          <a:effectLst>
            <a:softEdge rad="112500"/>
          </a:effectLst>
        </p:spPr>
      </p:pic>
    </p:spTree>
    <p:extLst>
      <p:ext uri="{BB962C8B-B14F-4D97-AF65-F5344CB8AC3E}">
        <p14:creationId xmlns:p14="http://schemas.microsoft.com/office/powerpoint/2010/main" val="283034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526EB983-A249-44D4-842E-701C4A60894A}"/>
              </a:ext>
            </a:extLst>
          </p:cNvPr>
          <p:cNvSpPr txBox="1"/>
          <p:nvPr/>
        </p:nvSpPr>
        <p:spPr>
          <a:xfrm>
            <a:off x="9768254" y="2453054"/>
            <a:ext cx="2101361"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17E111E5-E7FF-49D8-BFD7-C820642EE8CA}"/>
              </a:ext>
            </a:extLst>
          </p:cNvPr>
          <p:cNvSpPr txBox="1"/>
          <p:nvPr/>
        </p:nvSpPr>
        <p:spPr>
          <a:xfrm>
            <a:off x="3543300" y="2995246"/>
            <a:ext cx="5372100" cy="1384995"/>
          </a:xfrm>
          <a:prstGeom prst="rect">
            <a:avLst/>
          </a:prstGeom>
          <a:noFill/>
        </p:spPr>
        <p:txBody>
          <a:bodyPr wrap="square" rtlCol="0">
            <a:spAutoFit/>
          </a:bodyPr>
          <a:lstStyle/>
          <a:p>
            <a:pPr algn="just"/>
            <a:r>
              <a:rPr lang="lt-LT" sz="1400" dirty="0"/>
              <a:t>Trečioji taisyklė pabrėžia vyresnio amžiaus žmonių norą bei pastangas bendrauti ir rasti alternatyvų praradus jiems svarbius socialinius santykius. </a:t>
            </a:r>
          </a:p>
          <a:p>
            <a:pPr algn="just"/>
            <a:r>
              <a:rPr lang="lt-LT" sz="1400" dirty="0"/>
              <a:t>Labai svarbu padėti vyresnio amžiaus žmonėms padėti suprasti, kad jie turi teisę prašyti pagalbos ir, kad turi teisę nutraukti jiems nepalankius, netinkamus santykius, kurie kenkia jų emocinei gerovei. </a:t>
            </a:r>
            <a:endParaRPr lang="en-GB" sz="1400" dirty="0"/>
          </a:p>
        </p:txBody>
      </p:sp>
      <p:pic>
        <p:nvPicPr>
          <p:cNvPr id="5" name="Emocine grove 10">
            <a:hlinkClick r:id="" action="ppaction://media"/>
            <a:extLst>
              <a:ext uri="{FF2B5EF4-FFF2-40B4-BE49-F238E27FC236}">
                <a16:creationId xmlns:a16="http://schemas.microsoft.com/office/drawing/2014/main" id="{BF097367-3F89-4740-BFA9-43A81310AD2A}"/>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80297" y="4739679"/>
            <a:ext cx="487363" cy="487363"/>
          </a:xfrm>
          <a:prstGeom prst="ellipse">
            <a:avLst/>
          </a:prstGeom>
          <a:ln>
            <a:noFill/>
          </a:ln>
          <a:effectLst>
            <a:softEdge rad="112500"/>
          </a:effectLst>
        </p:spPr>
      </p:pic>
    </p:spTree>
    <p:extLst>
      <p:ext uri="{BB962C8B-B14F-4D97-AF65-F5344CB8AC3E}">
        <p14:creationId xmlns:p14="http://schemas.microsoft.com/office/powerpoint/2010/main" val="352887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4F9B8651-1A57-4990-BF53-EA7C05606B94}"/>
              </a:ext>
            </a:extLst>
          </p:cNvPr>
          <p:cNvSpPr txBox="1"/>
          <p:nvPr/>
        </p:nvSpPr>
        <p:spPr>
          <a:xfrm>
            <a:off x="9759462" y="2611315"/>
            <a:ext cx="2013438"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16C5E45C-FE1E-41E6-802A-0497E979866A}"/>
              </a:ext>
            </a:extLst>
          </p:cNvPr>
          <p:cNvSpPr txBox="1"/>
          <p:nvPr/>
        </p:nvSpPr>
        <p:spPr>
          <a:xfrm>
            <a:off x="3578469" y="2905894"/>
            <a:ext cx="5187462" cy="1169551"/>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Santykiai šeimoje taip pat prisideda prie emocinės gerovės ir gyvenimo kokybės. Artimi santykiai, socialinis gyvenimas ir draugystė, daro teigiamą poveikį žmogaus emocinei gerovei. </a:t>
            </a:r>
            <a:r>
              <a:rPr lang="lt-LT" sz="1400" dirty="0">
                <a:latin typeface="Times New Roman" panose="02020603050405020304" pitchFamily="18" charset="0"/>
                <a:ea typeface="Calibri" panose="020F0502020204030204" pitchFamily="34" charset="0"/>
              </a:rPr>
              <a:t>Glaudžių, tvirtų</a:t>
            </a:r>
            <a:r>
              <a:rPr lang="lt-LT" sz="1400" dirty="0">
                <a:effectLst/>
                <a:latin typeface="Times New Roman" panose="02020603050405020304" pitchFamily="18" charset="0"/>
                <a:ea typeface="Calibri" panose="020F0502020204030204" pitchFamily="34" charset="0"/>
              </a:rPr>
              <a:t> santykių palaikymas veikia tarsi patikima ir galinga priemonė, kuri leidžia jausti pasitenkinimą gyvenimu.</a:t>
            </a:r>
            <a:endParaRPr lang="en-GB" sz="1400" dirty="0"/>
          </a:p>
        </p:txBody>
      </p:sp>
      <p:pic>
        <p:nvPicPr>
          <p:cNvPr id="5" name="Emocinė gerovė1">
            <a:hlinkClick r:id="" action="ppaction://media"/>
            <a:extLst>
              <a:ext uri="{FF2B5EF4-FFF2-40B4-BE49-F238E27FC236}">
                <a16:creationId xmlns:a16="http://schemas.microsoft.com/office/drawing/2014/main" id="{0239E7E2-9DCD-469E-A8FF-412A481EACD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281078" y="4991420"/>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54617"/>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92222" y="-102576"/>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F865A04A-7E57-4125-B572-97598037D5AD}"/>
              </a:ext>
            </a:extLst>
          </p:cNvPr>
          <p:cNvSpPr txBox="1"/>
          <p:nvPr/>
        </p:nvSpPr>
        <p:spPr>
          <a:xfrm>
            <a:off x="9527458" y="2690336"/>
            <a:ext cx="2324857"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4A489552-E420-4A80-B26B-45769659E8BC}"/>
              </a:ext>
            </a:extLst>
          </p:cNvPr>
          <p:cNvSpPr txBox="1"/>
          <p:nvPr/>
        </p:nvSpPr>
        <p:spPr>
          <a:xfrm>
            <a:off x="3402623" y="2892670"/>
            <a:ext cx="5539154" cy="1600438"/>
          </a:xfrm>
          <a:prstGeom prst="rect">
            <a:avLst/>
          </a:prstGeom>
          <a:noFill/>
        </p:spPr>
        <p:txBody>
          <a:bodyPr wrap="square" rtlCol="0">
            <a:spAutoFit/>
          </a:bodyPr>
          <a:lstStyle/>
          <a:p>
            <a:pPr algn="just"/>
            <a:r>
              <a:rPr lang="lt-LT" sz="1400" dirty="0"/>
              <a:t>Santykiai kai žmonės palaiko vienas kitą taip pat atlieka svarbų vaidmenį palengvinant prisitaikymą prie gyvenimo sukeliamo streso, įskaitant fizinę negalią ir ligas. Atsižvelgiant į tai, kad negalios atsiradimą ar progresavimą dažnai lydi kančia ir sunkumai, tokie kaip skausmas, nuosmukis, energijos praradimas ir savęs suvokimo pokyčiai, per tą laiką gali padidėti poreikis gauti pagalbos iš aplinkinių ir išaugti santykių, kai žmonės itin palaiko vienas kitą, vertę.</a:t>
            </a:r>
            <a:endParaRPr lang="en-GB" sz="1400" dirty="0"/>
          </a:p>
        </p:txBody>
      </p:sp>
      <p:pic>
        <p:nvPicPr>
          <p:cNvPr id="5" name="Emocine gerove2">
            <a:hlinkClick r:id="" action="ppaction://media"/>
            <a:extLst>
              <a:ext uri="{FF2B5EF4-FFF2-40B4-BE49-F238E27FC236}">
                <a16:creationId xmlns:a16="http://schemas.microsoft.com/office/drawing/2014/main" id="{432EF1D5-28A0-43FF-8553-3320DF47559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167548" y="4859204"/>
            <a:ext cx="487363" cy="487363"/>
          </a:xfrm>
          <a:prstGeom prst="ellipse">
            <a:avLst/>
          </a:prstGeom>
          <a:ln>
            <a:noFill/>
          </a:ln>
          <a:effectLst>
            <a:softEdge rad="112500"/>
          </a:effectLst>
        </p:spPr>
      </p:pic>
    </p:spTree>
    <p:extLst>
      <p:ext uri="{BB962C8B-B14F-4D97-AF65-F5344CB8AC3E}">
        <p14:creationId xmlns:p14="http://schemas.microsoft.com/office/powerpoint/2010/main" val="350991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8750C5F3-F494-45B5-95E6-51340F7B5A2A}"/>
              </a:ext>
            </a:extLst>
          </p:cNvPr>
          <p:cNvSpPr txBox="1"/>
          <p:nvPr/>
        </p:nvSpPr>
        <p:spPr>
          <a:xfrm>
            <a:off x="9645162" y="2277208"/>
            <a:ext cx="1846384" cy="2101361"/>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6C6B4E8C-964E-4142-93EC-877FA8305D21}"/>
              </a:ext>
            </a:extLst>
          </p:cNvPr>
          <p:cNvSpPr txBox="1"/>
          <p:nvPr/>
        </p:nvSpPr>
        <p:spPr>
          <a:xfrm>
            <a:off x="3732600" y="2854569"/>
            <a:ext cx="4853354" cy="1600438"/>
          </a:xfrm>
          <a:prstGeom prst="rect">
            <a:avLst/>
          </a:prstGeom>
          <a:noFill/>
        </p:spPr>
        <p:txBody>
          <a:bodyPr wrap="square" rtlCol="0">
            <a:spAutoFit/>
          </a:bodyPr>
          <a:lstStyle/>
          <a:p>
            <a:pPr algn="just"/>
            <a:r>
              <a:rPr lang="lt-LT" sz="1400" dirty="0"/>
              <a:t>Pavyzdžiui, buvo nustatyta, kad socialinės paramos trūkumas pablogina lėtinėmis ligomis sergančių asmenų sveikatos būklę, o tai ypač neigiamai veikia lėtinėmis ligomis sergančių vyresnio amžiaus žmonių fizinę veiklą. Manoma, kad kai kurie teigiami fiziniai ir psichologiniai socialinių ryšių padariniai vėliau gyvenime atsiranda dėl aktyvaus vyresnio amžiaus žmonių vaidmens, reguliuojant savo santykius.</a:t>
            </a:r>
            <a:endParaRPr lang="en-GB" sz="1400" dirty="0"/>
          </a:p>
        </p:txBody>
      </p:sp>
      <p:pic>
        <p:nvPicPr>
          <p:cNvPr id="5" name="Emocinė grove 3">
            <a:hlinkClick r:id="" action="ppaction://media"/>
            <a:extLst>
              <a:ext uri="{FF2B5EF4-FFF2-40B4-BE49-F238E27FC236}">
                <a16:creationId xmlns:a16="http://schemas.microsoft.com/office/drawing/2014/main" id="{34860647-3C48-49FD-B897-108DA3AEF76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037397" y="4859204"/>
            <a:ext cx="487363" cy="487363"/>
          </a:xfrm>
          <a:prstGeom prst="ellipse">
            <a:avLst/>
          </a:prstGeom>
          <a:ln>
            <a:noFill/>
          </a:ln>
          <a:effectLst>
            <a:softEdge rad="112500"/>
          </a:effectLst>
        </p:spPr>
      </p:pic>
    </p:spTree>
    <p:extLst>
      <p:ext uri="{BB962C8B-B14F-4D97-AF65-F5344CB8AC3E}">
        <p14:creationId xmlns:p14="http://schemas.microsoft.com/office/powerpoint/2010/main" val="115465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E91220BA-FFDF-4232-91C7-A5BE60F983F6}"/>
              </a:ext>
            </a:extLst>
          </p:cNvPr>
          <p:cNvSpPr txBox="1"/>
          <p:nvPr/>
        </p:nvSpPr>
        <p:spPr>
          <a:xfrm>
            <a:off x="9609992" y="2409092"/>
            <a:ext cx="2127739"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1306A1C9-C0B5-4FEE-BF7B-461248AC88B5}"/>
              </a:ext>
            </a:extLst>
          </p:cNvPr>
          <p:cNvSpPr txBox="1"/>
          <p:nvPr/>
        </p:nvSpPr>
        <p:spPr>
          <a:xfrm>
            <a:off x="3631754" y="3013615"/>
            <a:ext cx="5433646" cy="954107"/>
          </a:xfrm>
          <a:prstGeom prst="rect">
            <a:avLst/>
          </a:prstGeom>
          <a:noFill/>
        </p:spPr>
        <p:txBody>
          <a:bodyPr wrap="square" rtlCol="0">
            <a:spAutoFit/>
          </a:bodyPr>
          <a:lstStyle/>
          <a:p>
            <a:pPr algn="just"/>
            <a:r>
              <a:rPr lang="lt-LT" sz="1400" dirty="0"/>
              <a:t>Moksliniuose šaltiniuose galima rasti daug informacijos, kad vyresnio amžiaus žmonės aktyviai valdo savo socialinius ryšius, siekdami investuoti savo laiką į emociškai naudingus santykius ir išvengti arba kuo mažiau įsitraukti į nenaudingus ar nemalonius santykius. </a:t>
            </a:r>
            <a:endParaRPr lang="en-GB" sz="1400" dirty="0"/>
          </a:p>
        </p:txBody>
      </p:sp>
      <p:pic>
        <p:nvPicPr>
          <p:cNvPr id="5" name="Emocine grove 4">
            <a:hlinkClick r:id="" action="ppaction://media"/>
            <a:extLst>
              <a:ext uri="{FF2B5EF4-FFF2-40B4-BE49-F238E27FC236}">
                <a16:creationId xmlns:a16="http://schemas.microsoft.com/office/drawing/2014/main" id="{4181C887-DBBB-45A3-B75B-9EBA94A0656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80297" y="4739679"/>
            <a:ext cx="487363" cy="487363"/>
          </a:xfrm>
          <a:prstGeom prst="ellipse">
            <a:avLst/>
          </a:prstGeom>
          <a:ln>
            <a:noFill/>
          </a:ln>
          <a:effectLst>
            <a:softEdge rad="112500"/>
          </a:effectLst>
        </p:spPr>
      </p:pic>
    </p:spTree>
    <p:extLst>
      <p:ext uri="{BB962C8B-B14F-4D97-AF65-F5344CB8AC3E}">
        <p14:creationId xmlns:p14="http://schemas.microsoft.com/office/powerpoint/2010/main" val="320195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C6DA9FF1-84E9-4279-B582-A5E9DBE5B7D1}"/>
              </a:ext>
            </a:extLst>
          </p:cNvPr>
          <p:cNvSpPr txBox="1"/>
          <p:nvPr/>
        </p:nvSpPr>
        <p:spPr>
          <a:xfrm>
            <a:off x="9601200" y="2294792"/>
            <a:ext cx="1969477"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E8C56BDF-3DC6-4771-A64A-30146AF29A54}"/>
              </a:ext>
            </a:extLst>
          </p:cNvPr>
          <p:cNvSpPr txBox="1"/>
          <p:nvPr/>
        </p:nvSpPr>
        <p:spPr>
          <a:xfrm>
            <a:off x="3868881" y="2833341"/>
            <a:ext cx="5292704" cy="1169551"/>
          </a:xfrm>
          <a:prstGeom prst="rect">
            <a:avLst/>
          </a:prstGeom>
          <a:noFill/>
        </p:spPr>
        <p:txBody>
          <a:bodyPr wrap="square" rtlCol="0">
            <a:spAutoFit/>
          </a:bodyPr>
          <a:lstStyle/>
          <a:p>
            <a:pPr algn="just"/>
            <a:r>
              <a:rPr lang="lt-LT" sz="1400" dirty="0"/>
              <a:t>Tačiau vyresnio amžiaus žmonėms ne visada pavyksta tvarkyti savo socialinius santykius taip, kad bendravimas su kitais būtų nuolat naudingas ir nekenktų jiems. Kai kurie vyresni žmonės yra įsipainioję į probleminius socialinius santykius, nuo kurių sunku atsiriboti bei apsiginti. </a:t>
            </a:r>
            <a:endParaRPr lang="en-GB" sz="1400" dirty="0"/>
          </a:p>
        </p:txBody>
      </p:sp>
      <p:pic>
        <p:nvPicPr>
          <p:cNvPr id="5" name="Emocine gerove5">
            <a:hlinkClick r:id="" action="ppaction://media"/>
            <a:extLst>
              <a:ext uri="{FF2B5EF4-FFF2-40B4-BE49-F238E27FC236}">
                <a16:creationId xmlns:a16="http://schemas.microsoft.com/office/drawing/2014/main" id="{643952C0-14FD-4796-86B4-EA02906797E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281078" y="4747739"/>
            <a:ext cx="487363" cy="487363"/>
          </a:xfrm>
          <a:prstGeom prst="ellipse">
            <a:avLst/>
          </a:prstGeom>
          <a:ln>
            <a:noFill/>
          </a:ln>
          <a:effectLst>
            <a:softEdge rad="112500"/>
          </a:effectLst>
        </p:spPr>
      </p:pic>
    </p:spTree>
    <p:extLst>
      <p:ext uri="{BB962C8B-B14F-4D97-AF65-F5344CB8AC3E}">
        <p14:creationId xmlns:p14="http://schemas.microsoft.com/office/powerpoint/2010/main" val="101083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F2702E8B-4033-41ED-9EA6-786D740A4113}"/>
              </a:ext>
            </a:extLst>
          </p:cNvPr>
          <p:cNvSpPr txBox="1"/>
          <p:nvPr/>
        </p:nvSpPr>
        <p:spPr>
          <a:xfrm>
            <a:off x="9653954" y="2347546"/>
            <a:ext cx="1943100"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84F16374-5C94-49BF-8C45-54330D7D4EEF}"/>
              </a:ext>
            </a:extLst>
          </p:cNvPr>
          <p:cNvSpPr txBox="1"/>
          <p:nvPr/>
        </p:nvSpPr>
        <p:spPr>
          <a:xfrm>
            <a:off x="3376512" y="2836984"/>
            <a:ext cx="5925750" cy="1384995"/>
          </a:xfrm>
          <a:prstGeom prst="rect">
            <a:avLst/>
          </a:prstGeom>
          <a:noFill/>
        </p:spPr>
        <p:txBody>
          <a:bodyPr wrap="square" rtlCol="0">
            <a:spAutoFit/>
          </a:bodyPr>
          <a:lstStyle/>
          <a:p>
            <a:pPr algn="just"/>
            <a:r>
              <a:rPr lang="lt-LT" sz="1400" dirty="0"/>
              <a:t>Blogėjanti sveikata ar aktyvumas gali sutrikdyti nusistovėjusius bendravimo su žmonėmis modelį. Tokia patirtis, kaip našlystė ir gyvenamosios vietos pakeitimas, gali lemti svarbių socialinių santykių praradimą ir sukurti tokius iššūkius kaip prisitaikymas prie naujos vietos ir žmonių. Taigi, tam tikrais atvejais vyresnio amžiaus žmonių socialiniams ryšiams gali būti būdingi apribojimai ar įtampa, kurie ardo, o ne sustiprina jų sveikatą ir emocinę gerovę. </a:t>
            </a:r>
            <a:endParaRPr lang="en-GB" sz="1400" dirty="0"/>
          </a:p>
        </p:txBody>
      </p:sp>
      <p:pic>
        <p:nvPicPr>
          <p:cNvPr id="6" name="Emocine istaisytas">
            <a:hlinkClick r:id="" action="ppaction://media"/>
            <a:extLst>
              <a:ext uri="{FF2B5EF4-FFF2-40B4-BE49-F238E27FC236}">
                <a16:creationId xmlns:a16="http://schemas.microsoft.com/office/drawing/2014/main" id="{891153FA-BCC2-48D1-85C1-D109537A0CE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93730" y="4615523"/>
            <a:ext cx="487363" cy="487363"/>
          </a:xfrm>
          <a:prstGeom prst="ellipse">
            <a:avLst/>
          </a:prstGeom>
          <a:ln>
            <a:noFill/>
          </a:ln>
          <a:effectLst>
            <a:softEdge rad="112500"/>
          </a:effectLst>
        </p:spPr>
      </p:pic>
    </p:spTree>
    <p:extLst>
      <p:ext uri="{BB962C8B-B14F-4D97-AF65-F5344CB8AC3E}">
        <p14:creationId xmlns:p14="http://schemas.microsoft.com/office/powerpoint/2010/main" val="320764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48EC0F21-6151-4640-9DD7-E96DF28B1317}"/>
              </a:ext>
            </a:extLst>
          </p:cNvPr>
          <p:cNvSpPr txBox="1"/>
          <p:nvPr/>
        </p:nvSpPr>
        <p:spPr>
          <a:xfrm>
            <a:off x="9618785" y="2285999"/>
            <a:ext cx="2386403" cy="1477328"/>
          </a:xfrm>
          <a:prstGeom prst="rect">
            <a:avLst/>
          </a:prstGeom>
          <a:noFill/>
        </p:spPr>
        <p:txBody>
          <a:bodyPr wrap="square" rtlCol="0">
            <a:spAutoFit/>
          </a:bodyPr>
          <a:lstStyle/>
          <a:p>
            <a:r>
              <a:rPr lang="lt-LT" sz="1800">
                <a:effectLst/>
                <a:latin typeface="Times New Roman" panose="02020603050405020304" pitchFamily="18" charset="0"/>
                <a:ea typeface="Calibri" panose="020F0502020204030204" pitchFamily="34" charset="0"/>
              </a:rPr>
              <a:t>Šioje audioknygoje sužinosite daugiau apie vyresnio amžiaus žmonių emocinę gerovę.</a:t>
            </a:r>
            <a:endParaRPr lang="en-GB" dirty="0"/>
          </a:p>
        </p:txBody>
      </p:sp>
      <p:sp>
        <p:nvSpPr>
          <p:cNvPr id="4" name="TextBox 3">
            <a:extLst>
              <a:ext uri="{FF2B5EF4-FFF2-40B4-BE49-F238E27FC236}">
                <a16:creationId xmlns:a16="http://schemas.microsoft.com/office/drawing/2014/main" id="{D0EB69BB-E583-482F-BBEF-15A7BCFA341D}"/>
              </a:ext>
            </a:extLst>
          </p:cNvPr>
          <p:cNvSpPr txBox="1"/>
          <p:nvPr/>
        </p:nvSpPr>
        <p:spPr>
          <a:xfrm>
            <a:off x="3560885" y="2995246"/>
            <a:ext cx="5117123" cy="954107"/>
          </a:xfrm>
          <a:prstGeom prst="rect">
            <a:avLst/>
          </a:prstGeom>
          <a:noFill/>
        </p:spPr>
        <p:txBody>
          <a:bodyPr wrap="square" rtlCol="0">
            <a:spAutoFit/>
          </a:bodyPr>
          <a:lstStyle/>
          <a:p>
            <a:pPr algn="just"/>
            <a:r>
              <a:rPr lang="lt-LT" sz="1400" dirty="0"/>
              <a:t>Svarbu kalbėti apie tai, kaip vyresnio amžiaus žmonės siekia tvarkyti savo socialinį bei emocinį pasaulį, kad maksimaliai padidintų teigiamus santykius su kitais žmonėmis, užkirstų kelią kitų žmonių neigiamai įtakai.</a:t>
            </a:r>
            <a:endParaRPr lang="en-GB" sz="1400" dirty="0"/>
          </a:p>
        </p:txBody>
      </p:sp>
      <p:pic>
        <p:nvPicPr>
          <p:cNvPr id="5" name="Emocine grove 7">
            <a:hlinkClick r:id="" action="ppaction://media"/>
            <a:extLst>
              <a:ext uri="{FF2B5EF4-FFF2-40B4-BE49-F238E27FC236}">
                <a16:creationId xmlns:a16="http://schemas.microsoft.com/office/drawing/2014/main" id="{F9F06235-73AF-4A72-AE8F-4341E17B60E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281078" y="4739679"/>
            <a:ext cx="487363" cy="487363"/>
          </a:xfrm>
          <a:prstGeom prst="ellipse">
            <a:avLst/>
          </a:prstGeom>
          <a:ln>
            <a:noFill/>
          </a:ln>
          <a:effectLst>
            <a:softEdge rad="112500"/>
          </a:effectLst>
        </p:spPr>
      </p:pic>
    </p:spTree>
    <p:extLst>
      <p:ext uri="{BB962C8B-B14F-4D97-AF65-F5344CB8AC3E}">
        <p14:creationId xmlns:p14="http://schemas.microsoft.com/office/powerpoint/2010/main" val="320993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0" name="Picture 6" descr="Yoga Meditation Sticker">
            <a:extLst>
              <a:ext uri="{FF2B5EF4-FFF2-40B4-BE49-F238E27FC236}">
                <a16:creationId xmlns:a16="http://schemas.microsoft.com/office/drawing/2014/main" id="{C6228093-36A5-4F35-B462-E2DAA7E61EF1}"/>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31500" y="0"/>
            <a:ext cx="2995246" cy="29952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F1C9F58-BEE7-40E6-AEF0-296ADFD55AA0}"/>
              </a:ext>
            </a:extLst>
          </p:cNvPr>
          <p:cNvPicPr>
            <a:picLocks noChangeAspect="1"/>
          </p:cNvPicPr>
          <p:nvPr/>
        </p:nvPicPr>
        <p:blipFill rotWithShape="1">
          <a:blip r:embed="rId8"/>
          <a:srcRect t="2415" b="5400"/>
          <a:stretch/>
        </p:blipFill>
        <p:spPr>
          <a:xfrm>
            <a:off x="170133" y="1994164"/>
            <a:ext cx="2697527" cy="2588547"/>
          </a:xfrm>
          <a:prstGeom prst="rect">
            <a:avLst/>
          </a:prstGeom>
        </p:spPr>
      </p:pic>
      <p:sp>
        <p:nvSpPr>
          <p:cNvPr id="3" name="TextBox 2">
            <a:extLst>
              <a:ext uri="{FF2B5EF4-FFF2-40B4-BE49-F238E27FC236}">
                <a16:creationId xmlns:a16="http://schemas.microsoft.com/office/drawing/2014/main" id="{8E23BEAD-79C3-4E08-86E0-F5B15632B658}"/>
              </a:ext>
            </a:extLst>
          </p:cNvPr>
          <p:cNvSpPr txBox="1"/>
          <p:nvPr/>
        </p:nvSpPr>
        <p:spPr>
          <a:xfrm>
            <a:off x="9715500" y="2259623"/>
            <a:ext cx="2171700"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vyresnio amžiaus žmonių emocinę gerovę.</a:t>
            </a:r>
            <a:endParaRPr lang="en-GB" dirty="0"/>
          </a:p>
        </p:txBody>
      </p:sp>
      <p:sp>
        <p:nvSpPr>
          <p:cNvPr id="4" name="TextBox 3">
            <a:extLst>
              <a:ext uri="{FF2B5EF4-FFF2-40B4-BE49-F238E27FC236}">
                <a16:creationId xmlns:a16="http://schemas.microsoft.com/office/drawing/2014/main" id="{76686FC5-F673-4805-806B-AA964C746D41}"/>
              </a:ext>
            </a:extLst>
          </p:cNvPr>
          <p:cNvSpPr txBox="1"/>
          <p:nvPr/>
        </p:nvSpPr>
        <p:spPr>
          <a:xfrm>
            <a:off x="3455377" y="2936732"/>
            <a:ext cx="5380892" cy="1815882"/>
          </a:xfrm>
          <a:prstGeom prst="rect">
            <a:avLst/>
          </a:prstGeom>
          <a:noFill/>
        </p:spPr>
        <p:txBody>
          <a:bodyPr wrap="square" rtlCol="0">
            <a:spAutoFit/>
          </a:bodyPr>
          <a:lstStyle/>
          <a:p>
            <a:pPr algn="just"/>
            <a:r>
              <a:rPr lang="lt-LT" sz="1400" dirty="0"/>
              <a:t>Senėjimą dažnai lydi fizinio aktyvumo sumažėjimas, todėl dėl atsiradusios negalios ar progresuojančių ligų senatvėje, yra įgyjamas naujas socialinis vaidmuo. Būtina apsvarstyti kaip vyresnio amžiaus žmonės gali padėti sau, užkirstų kelią neigiamų santykių buvimui ir atsiradimui ir plėtotų vien teigiamus ryšius, kurie nekenktų jų socialinei, emocinei ir psichologinei gerovei. Siekiant sukurti sveikus, emocinei gerovei palankius santykius būtina vadovautis šiomis trejomis taisyklėmis.</a:t>
            </a:r>
            <a:endParaRPr lang="en-GB" sz="1400" dirty="0"/>
          </a:p>
        </p:txBody>
      </p:sp>
      <p:pic>
        <p:nvPicPr>
          <p:cNvPr id="5" name="Emocine gerove8">
            <a:hlinkClick r:id="" action="ppaction://media"/>
            <a:extLst>
              <a:ext uri="{FF2B5EF4-FFF2-40B4-BE49-F238E27FC236}">
                <a16:creationId xmlns:a16="http://schemas.microsoft.com/office/drawing/2014/main" id="{3551CDB7-4DBB-49F6-9E66-31D78D2BC0E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80297" y="4859204"/>
            <a:ext cx="487363" cy="487363"/>
          </a:xfrm>
          <a:prstGeom prst="ellipse">
            <a:avLst/>
          </a:prstGeom>
          <a:ln>
            <a:noFill/>
          </a:ln>
          <a:effectLst>
            <a:softEdge rad="112500"/>
          </a:effectLst>
        </p:spPr>
      </p:pic>
    </p:spTree>
    <p:extLst>
      <p:ext uri="{BB962C8B-B14F-4D97-AF65-F5344CB8AC3E}">
        <p14:creationId xmlns:p14="http://schemas.microsoft.com/office/powerpoint/2010/main" val="357082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TotalTime>
  <Words>685</Words>
  <Application>Microsoft Office PowerPoint</Application>
  <PresentationFormat>Widescreen</PresentationFormat>
  <Paragraphs>23</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32</cp:revision>
  <dcterms:created xsi:type="dcterms:W3CDTF">2020-10-05T11:11:44Z</dcterms:created>
  <dcterms:modified xsi:type="dcterms:W3CDTF">2022-02-21T09:20:53Z</dcterms:modified>
</cp:coreProperties>
</file>