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3"/>
  </p:notesMasterIdLst>
  <p:handoutMasterIdLst>
    <p:handoutMasterId r:id="rId14"/>
  </p:handoutMasterIdLst>
  <p:sldIdLst>
    <p:sldId id="256" r:id="rId2"/>
    <p:sldId id="257" r:id="rId3"/>
    <p:sldId id="266" r:id="rId4"/>
    <p:sldId id="267" r:id="rId5"/>
    <p:sldId id="268" r:id="rId6"/>
    <p:sldId id="272" r:id="rId7"/>
    <p:sldId id="271" r:id="rId8"/>
    <p:sldId id="270" r:id="rId9"/>
    <p:sldId id="269" r:id="rId10"/>
    <p:sldId id="273" r:id="rId11"/>
    <p:sldId id="265"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FE3"/>
    <a:srgbClr val="FFCCFF"/>
    <a:srgbClr val="D13673"/>
    <a:srgbClr val="009CDD"/>
    <a:srgbClr val="C2C0CF"/>
    <a:srgbClr val="F9B233"/>
    <a:srgbClr val="E61873"/>
    <a:srgbClr val="A3295F"/>
    <a:srgbClr val="02A0E3"/>
    <a:srgbClr val="02974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034"/>
    <p:restoredTop sz="95326" autoAdjust="0"/>
  </p:normalViewPr>
  <p:slideViewPr>
    <p:cSldViewPr snapToGrid="0" snapToObjects="1">
      <p:cViewPr varScale="1">
        <p:scale>
          <a:sx n="83" d="100"/>
          <a:sy n="83" d="100"/>
        </p:scale>
        <p:origin x="869" y="77"/>
      </p:cViewPr>
      <p:guideLst/>
    </p:cSldViewPr>
  </p:slideViewPr>
  <p:notesTextViewPr>
    <p:cViewPr>
      <p:scale>
        <a:sx n="1" d="1"/>
        <a:sy n="1" d="1"/>
      </p:scale>
      <p:origin x="0" y="0"/>
    </p:cViewPr>
  </p:notesTextViewPr>
  <p:notesViewPr>
    <p:cSldViewPr snapToGrid="0" snapToObjects="1">
      <p:cViewPr varScale="1">
        <p:scale>
          <a:sx n="124" d="100"/>
          <a:sy n="124" d="100"/>
        </p:scale>
        <p:origin x="4104" y="8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6F32D17-BAD5-493C-B955-3D00697EE2E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5E385621-2031-4448-915D-28D05C37C00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B53CDD7-AE5D-48AA-92E7-EBA5C39516E8}" type="datetimeFigureOut">
              <a:rPr lang="en-IE" smtClean="0"/>
              <a:t>21/02/2022</a:t>
            </a:fld>
            <a:endParaRPr lang="en-IE"/>
          </a:p>
        </p:txBody>
      </p:sp>
      <p:sp>
        <p:nvSpPr>
          <p:cNvPr id="4" name="Footer Placeholder 3">
            <a:extLst>
              <a:ext uri="{FF2B5EF4-FFF2-40B4-BE49-F238E27FC236}">
                <a16:creationId xmlns:a16="http://schemas.microsoft.com/office/drawing/2014/main" id="{4F04571F-2312-44E0-9DDA-9ED1B1034FA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792A8360-6297-4D8C-AC8A-681253AB596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6B1A84E-7670-4899-A865-0DAEC45A0C30}" type="slidenum">
              <a:rPr lang="en-IE" smtClean="0"/>
              <a:t>‹#›</a:t>
            </a:fld>
            <a:endParaRPr lang="en-IE"/>
          </a:p>
        </p:txBody>
      </p:sp>
    </p:spTree>
    <p:extLst>
      <p:ext uri="{BB962C8B-B14F-4D97-AF65-F5344CB8AC3E}">
        <p14:creationId xmlns:p14="http://schemas.microsoft.com/office/powerpoint/2010/main" val="60107773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DCAE76-C9EE-4D5B-A1D8-A0F059E8805E}" type="datetimeFigureOut">
              <a:rPr lang="en-GB" smtClean="0"/>
              <a:t>21/02/2022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785284-91FA-478F-BED2-5A9F1B8B811A}" type="slidenum">
              <a:rPr lang="en-GB" smtClean="0"/>
              <a:t>‹#›</a:t>
            </a:fld>
            <a:endParaRPr lang="en-GB"/>
          </a:p>
        </p:txBody>
      </p:sp>
    </p:spTree>
    <p:extLst>
      <p:ext uri="{BB962C8B-B14F-4D97-AF65-F5344CB8AC3E}">
        <p14:creationId xmlns:p14="http://schemas.microsoft.com/office/powerpoint/2010/main" val="27719621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A785284-91FA-478F-BED2-5A9F1B8B811A}" type="slidenum">
              <a:rPr lang="en-GB" smtClean="0"/>
              <a:t>9</a:t>
            </a:fld>
            <a:endParaRPr lang="en-GB"/>
          </a:p>
        </p:txBody>
      </p:sp>
    </p:spTree>
    <p:extLst>
      <p:ext uri="{BB962C8B-B14F-4D97-AF65-F5344CB8AC3E}">
        <p14:creationId xmlns:p14="http://schemas.microsoft.com/office/powerpoint/2010/main" val="29410092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2/21/2022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17348197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2/21/2022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26779450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2/21/2022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8039214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2/21/2022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4190736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3128DD7-9856-0B4F-9C68-CC82E18E786B}" type="datetimeFigureOut">
              <a:rPr lang="en-US" smtClean="0"/>
              <a:t>2/21/2022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28092213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3128DD7-9856-0B4F-9C68-CC82E18E786B}" type="datetimeFigureOut">
              <a:rPr lang="en-US" smtClean="0"/>
              <a:t>2/21/2022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3523840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3128DD7-9856-0B4F-9C68-CC82E18E786B}" type="datetimeFigureOut">
              <a:rPr lang="en-US" smtClean="0"/>
              <a:t>2/21/2022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6953381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3128DD7-9856-0B4F-9C68-CC82E18E786B}" type="datetimeFigureOut">
              <a:rPr lang="en-US" smtClean="0"/>
              <a:t>2/21/2022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19136637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128DD7-9856-0B4F-9C68-CC82E18E786B}" type="datetimeFigureOut">
              <a:rPr lang="en-US" smtClean="0"/>
              <a:t>2/21/2022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592159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3128DD7-9856-0B4F-9C68-CC82E18E786B}" type="datetimeFigureOut">
              <a:rPr lang="en-US" smtClean="0"/>
              <a:t>2/21/2022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6383936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3128DD7-9856-0B4F-9C68-CC82E18E786B}" type="datetimeFigureOut">
              <a:rPr lang="en-US" smtClean="0"/>
              <a:t>2/21/2022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565204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128DD7-9856-0B4F-9C68-CC82E18E786B}" type="datetimeFigureOut">
              <a:rPr lang="en-US" smtClean="0"/>
              <a:t>2/21/2022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7A6037-C16D-864B-8B93-3A002EED9D30}" type="slidenum">
              <a:rPr lang="en-US" smtClean="0"/>
              <a:t>‹#›</a:t>
            </a:fld>
            <a:endParaRPr lang="en-US"/>
          </a:p>
        </p:txBody>
      </p:sp>
    </p:spTree>
    <p:extLst>
      <p:ext uri="{BB962C8B-B14F-4D97-AF65-F5344CB8AC3E}">
        <p14:creationId xmlns:p14="http://schemas.microsoft.com/office/powerpoint/2010/main" val="17950067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emf"/></Relationships>
</file>

<file path=ppt/slides/_rels/slide10.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image" Target="../media/image2.png"/><Relationship Id="rId11" Type="http://schemas.openxmlformats.org/officeDocument/2006/relationships/image" Target="../media/image3.png"/><Relationship Id="rId5" Type="http://schemas.openxmlformats.org/officeDocument/2006/relationships/image" Target="../media/image1.emf"/><Relationship Id="rId10" Type="http://schemas.openxmlformats.org/officeDocument/2006/relationships/image" Target="../media/image8.png"/><Relationship Id="rId4" Type="http://schemas.openxmlformats.org/officeDocument/2006/relationships/image" Target="../media/image4.jpg"/><Relationship Id="rId9" Type="http://schemas.openxmlformats.org/officeDocument/2006/relationships/image" Target="../media/image7.gif"/></Relationships>
</file>

<file path=ppt/slides/_rels/slide11.xml.rels><?xml version="1.0" encoding="UTF-8" standalone="yes"?>
<Relationships xmlns="http://schemas.openxmlformats.org/package/2006/relationships"><Relationship Id="rId8" Type="http://schemas.openxmlformats.org/officeDocument/2006/relationships/image" Target="../media/image13.jpg"/><Relationship Id="rId3" Type="http://schemas.openxmlformats.org/officeDocument/2006/relationships/image" Target="../media/image2.png"/><Relationship Id="rId7" Type="http://schemas.openxmlformats.org/officeDocument/2006/relationships/image" Target="../media/image12.png"/><Relationship Id="rId2" Type="http://schemas.openxmlformats.org/officeDocument/2006/relationships/image" Target="../media/image1.emf"/><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jpg"/><Relationship Id="rId9" Type="http://schemas.openxmlformats.org/officeDocument/2006/relationships/image" Target="../media/image14.png"/></Relationships>
</file>

<file path=ppt/slides/_rels/slide2.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2.png"/><Relationship Id="rId11" Type="http://schemas.openxmlformats.org/officeDocument/2006/relationships/image" Target="../media/image3.png"/><Relationship Id="rId5" Type="http://schemas.openxmlformats.org/officeDocument/2006/relationships/image" Target="../media/image1.emf"/><Relationship Id="rId10" Type="http://schemas.openxmlformats.org/officeDocument/2006/relationships/image" Target="../media/image8.png"/><Relationship Id="rId4" Type="http://schemas.openxmlformats.org/officeDocument/2006/relationships/image" Target="../media/image4.jpg"/><Relationship Id="rId9" Type="http://schemas.openxmlformats.org/officeDocument/2006/relationships/image" Target="../media/image7.gif"/></Relationships>
</file>

<file path=ppt/slides/_rels/slide3.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2.png"/><Relationship Id="rId11" Type="http://schemas.openxmlformats.org/officeDocument/2006/relationships/image" Target="../media/image3.png"/><Relationship Id="rId5" Type="http://schemas.openxmlformats.org/officeDocument/2006/relationships/image" Target="../media/image1.emf"/><Relationship Id="rId10" Type="http://schemas.openxmlformats.org/officeDocument/2006/relationships/image" Target="../media/image8.png"/><Relationship Id="rId4" Type="http://schemas.openxmlformats.org/officeDocument/2006/relationships/image" Target="../media/image4.jpg"/><Relationship Id="rId9" Type="http://schemas.openxmlformats.org/officeDocument/2006/relationships/image" Target="../media/image7.gif"/></Relationships>
</file>

<file path=ppt/slides/_rels/slide4.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2.png"/><Relationship Id="rId11" Type="http://schemas.openxmlformats.org/officeDocument/2006/relationships/image" Target="../media/image3.png"/><Relationship Id="rId5" Type="http://schemas.openxmlformats.org/officeDocument/2006/relationships/image" Target="../media/image1.emf"/><Relationship Id="rId10" Type="http://schemas.openxmlformats.org/officeDocument/2006/relationships/image" Target="../media/image8.png"/><Relationship Id="rId4" Type="http://schemas.openxmlformats.org/officeDocument/2006/relationships/image" Target="../media/image4.jpg"/><Relationship Id="rId9" Type="http://schemas.openxmlformats.org/officeDocument/2006/relationships/image" Target="../media/image7.gif"/></Relationships>
</file>

<file path=ppt/slides/_rels/slide5.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2.png"/><Relationship Id="rId11" Type="http://schemas.openxmlformats.org/officeDocument/2006/relationships/image" Target="../media/image3.png"/><Relationship Id="rId5" Type="http://schemas.openxmlformats.org/officeDocument/2006/relationships/image" Target="../media/image1.emf"/><Relationship Id="rId10" Type="http://schemas.openxmlformats.org/officeDocument/2006/relationships/image" Target="../media/image8.png"/><Relationship Id="rId4" Type="http://schemas.openxmlformats.org/officeDocument/2006/relationships/image" Target="../media/image4.jpg"/><Relationship Id="rId9" Type="http://schemas.openxmlformats.org/officeDocument/2006/relationships/image" Target="../media/image7.gif"/></Relationships>
</file>

<file path=ppt/slides/_rels/slide6.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2.png"/><Relationship Id="rId11" Type="http://schemas.openxmlformats.org/officeDocument/2006/relationships/image" Target="../media/image3.png"/><Relationship Id="rId5" Type="http://schemas.openxmlformats.org/officeDocument/2006/relationships/image" Target="../media/image1.emf"/><Relationship Id="rId10" Type="http://schemas.openxmlformats.org/officeDocument/2006/relationships/image" Target="../media/image8.png"/><Relationship Id="rId4" Type="http://schemas.openxmlformats.org/officeDocument/2006/relationships/image" Target="../media/image4.jpg"/><Relationship Id="rId9" Type="http://schemas.openxmlformats.org/officeDocument/2006/relationships/image" Target="../media/image7.gif"/></Relationships>
</file>

<file path=ppt/slides/_rels/slide7.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2.png"/><Relationship Id="rId11" Type="http://schemas.openxmlformats.org/officeDocument/2006/relationships/image" Target="../media/image3.png"/><Relationship Id="rId5" Type="http://schemas.openxmlformats.org/officeDocument/2006/relationships/image" Target="../media/image1.emf"/><Relationship Id="rId10" Type="http://schemas.openxmlformats.org/officeDocument/2006/relationships/image" Target="../media/image8.png"/><Relationship Id="rId4" Type="http://schemas.openxmlformats.org/officeDocument/2006/relationships/image" Target="../media/image4.jpg"/><Relationship Id="rId9" Type="http://schemas.openxmlformats.org/officeDocument/2006/relationships/image" Target="../media/image7.gif"/></Relationships>
</file>

<file path=ppt/slides/_rels/slide8.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image" Target="../media/image2.png"/><Relationship Id="rId11" Type="http://schemas.openxmlformats.org/officeDocument/2006/relationships/image" Target="../media/image3.png"/><Relationship Id="rId5" Type="http://schemas.openxmlformats.org/officeDocument/2006/relationships/image" Target="../media/image1.emf"/><Relationship Id="rId10" Type="http://schemas.openxmlformats.org/officeDocument/2006/relationships/image" Target="../media/image8.png"/><Relationship Id="rId4" Type="http://schemas.openxmlformats.org/officeDocument/2006/relationships/image" Target="../media/image4.jpg"/><Relationship Id="rId9" Type="http://schemas.openxmlformats.org/officeDocument/2006/relationships/image" Target="../media/image7.gif"/></Relationships>
</file>

<file path=ppt/slides/_rels/slide9.xml.rels><?xml version="1.0" encoding="UTF-8" standalone="yes"?>
<Relationships xmlns="http://schemas.openxmlformats.org/package/2006/relationships"><Relationship Id="rId8" Type="http://schemas.openxmlformats.org/officeDocument/2006/relationships/image" Target="../media/image5.gif"/><Relationship Id="rId3" Type="http://schemas.openxmlformats.org/officeDocument/2006/relationships/slideLayout" Target="../slideLayouts/slideLayout2.xml"/><Relationship Id="rId7" Type="http://schemas.openxmlformats.org/officeDocument/2006/relationships/image" Target="../media/image2.png"/><Relationship Id="rId12" Type="http://schemas.openxmlformats.org/officeDocument/2006/relationships/image" Target="../media/image3.png"/><Relationship Id="rId2" Type="http://schemas.openxmlformats.org/officeDocument/2006/relationships/audio" Target="../media/media9.m4a"/><Relationship Id="rId1" Type="http://schemas.microsoft.com/office/2007/relationships/media" Target="../media/media9.m4a"/><Relationship Id="rId6" Type="http://schemas.openxmlformats.org/officeDocument/2006/relationships/image" Target="../media/image1.emf"/><Relationship Id="rId11" Type="http://schemas.openxmlformats.org/officeDocument/2006/relationships/image" Target="../media/image8.png"/><Relationship Id="rId5" Type="http://schemas.openxmlformats.org/officeDocument/2006/relationships/image" Target="../media/image4.jpg"/><Relationship Id="rId10" Type="http://schemas.openxmlformats.org/officeDocument/2006/relationships/image" Target="../media/image7.gif"/><Relationship Id="rId4" Type="http://schemas.openxmlformats.org/officeDocument/2006/relationships/notesSlide" Target="../notesSlides/notesSlide1.xml"/><Relationship Id="rId9" Type="http://schemas.openxmlformats.org/officeDocument/2006/relationships/image" Target="../media/image6.gif"/></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D13673">
                <a:alpha val="25000"/>
              </a:srgbClr>
            </a:gs>
            <a:gs pos="100000">
              <a:srgbClr val="009CDD">
                <a:alpha val="25000"/>
              </a:srgbClr>
            </a:gs>
          </a:gsLst>
          <a:lin ang="5400000" scaled="1"/>
        </a:gra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B8DD5A42-F94F-462E-998C-77B75A77E034}"/>
              </a:ext>
            </a:extLst>
          </p:cNvPr>
          <p:cNvGrpSpPr/>
          <p:nvPr/>
        </p:nvGrpSpPr>
        <p:grpSpPr>
          <a:xfrm>
            <a:off x="62446" y="5923729"/>
            <a:ext cx="3095986" cy="855907"/>
            <a:chOff x="9452113" y="5974207"/>
            <a:chExt cx="2739887" cy="784485"/>
          </a:xfrm>
        </p:grpSpPr>
        <p:sp>
          <p:nvSpPr>
            <p:cNvPr id="13" name="Rounded Rectangle 13">
              <a:extLst>
                <a:ext uri="{FF2B5EF4-FFF2-40B4-BE49-F238E27FC236}">
                  <a16:creationId xmlns:a16="http://schemas.microsoft.com/office/drawing/2014/main" id="{5600B9C3-525A-48FE-BD9B-C948D6E21F83}"/>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E047D4BF-8D47-4A7D-9EFA-F798AEC75F63}"/>
                </a:ext>
              </a:extLst>
            </p:cNvPr>
            <p:cNvPicPr>
              <a:picLocks noChangeAspect="1"/>
            </p:cNvPicPr>
            <p:nvPr/>
          </p:nvPicPr>
          <p:blipFill>
            <a:blip r:embed="rId4"/>
            <a:stretch>
              <a:fillRect/>
            </a:stretch>
          </p:blipFill>
          <p:spPr>
            <a:xfrm>
              <a:off x="9452113" y="5974207"/>
              <a:ext cx="2739887" cy="784485"/>
            </a:xfrm>
            <a:prstGeom prst="rect">
              <a:avLst/>
            </a:prstGeom>
          </p:spPr>
        </p:pic>
      </p:grpSp>
      <p:pic>
        <p:nvPicPr>
          <p:cNvPr id="3" name="Picture 2" descr="Logo&#10;&#10;Description automatically generated">
            <a:extLst>
              <a:ext uri="{FF2B5EF4-FFF2-40B4-BE49-F238E27FC236}">
                <a16:creationId xmlns:a16="http://schemas.microsoft.com/office/drawing/2014/main" id="{8B8B48E9-8307-4DA4-9FAB-53AD12DE14BF}"/>
              </a:ext>
            </a:extLst>
          </p:cNvPr>
          <p:cNvPicPr>
            <a:picLocks noChangeAspect="1"/>
          </p:cNvPicPr>
          <p:nvPr/>
        </p:nvPicPr>
        <p:blipFill>
          <a:blip r:embed="rId5"/>
          <a:stretch>
            <a:fillRect/>
          </a:stretch>
        </p:blipFill>
        <p:spPr>
          <a:xfrm>
            <a:off x="399953" y="513791"/>
            <a:ext cx="8575002" cy="2205657"/>
          </a:xfrm>
          <a:prstGeom prst="rect">
            <a:avLst/>
          </a:prstGeom>
        </p:spPr>
      </p:pic>
      <p:sp>
        <p:nvSpPr>
          <p:cNvPr id="2" name="TextBox 1">
            <a:extLst>
              <a:ext uri="{FF2B5EF4-FFF2-40B4-BE49-F238E27FC236}">
                <a16:creationId xmlns:a16="http://schemas.microsoft.com/office/drawing/2014/main" id="{F1212A93-356A-43D9-8A64-4CD4B2EC6305}"/>
              </a:ext>
            </a:extLst>
          </p:cNvPr>
          <p:cNvSpPr txBox="1"/>
          <p:nvPr/>
        </p:nvSpPr>
        <p:spPr>
          <a:xfrm>
            <a:off x="5715000" y="3613638"/>
            <a:ext cx="5292969" cy="923330"/>
          </a:xfrm>
          <a:prstGeom prst="rect">
            <a:avLst/>
          </a:prstGeom>
          <a:noFill/>
        </p:spPr>
        <p:txBody>
          <a:bodyPr wrap="square" rtlCol="0">
            <a:spAutoFit/>
          </a:bodyPr>
          <a:lstStyle/>
          <a:p>
            <a:r>
              <a:rPr lang="en-GB" dirty="0"/>
              <a:t>Audio </a:t>
            </a:r>
            <a:r>
              <a:rPr lang="lt-LT" dirty="0"/>
              <a:t>knyga: </a:t>
            </a:r>
            <a:r>
              <a:rPr lang="lt-LT" sz="1800" dirty="0">
                <a:effectLst/>
                <a:latin typeface="Times New Roman" panose="02020603050405020304" pitchFamily="18" charset="0"/>
                <a:ea typeface="Calibri" panose="020F0502020204030204" pitchFamily="34" charset="0"/>
              </a:rPr>
              <a:t>Skirtumai tarp sveikų ir toksiškų santykių.</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pic>
        <p:nvPicPr>
          <p:cNvPr id="4" name="Santykiai1">
            <a:hlinkClick r:id="" action="ppaction://media"/>
            <a:extLst>
              <a:ext uri="{FF2B5EF4-FFF2-40B4-BE49-F238E27FC236}">
                <a16:creationId xmlns:a16="http://schemas.microsoft.com/office/drawing/2014/main" id="{3CBEB58E-91C8-438C-B4EB-2C782F3D1DDB}"/>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715000" y="4293286"/>
            <a:ext cx="487363" cy="487363"/>
          </a:xfrm>
          <a:prstGeom prst="ellipse">
            <a:avLst/>
          </a:prstGeom>
          <a:ln>
            <a:noFill/>
          </a:ln>
          <a:effectLst>
            <a:softEdge rad="112500"/>
          </a:effectLst>
        </p:spPr>
      </p:pic>
    </p:spTree>
    <p:extLst>
      <p:ext uri="{BB962C8B-B14F-4D97-AF65-F5344CB8AC3E}">
        <p14:creationId xmlns:p14="http://schemas.microsoft.com/office/powerpoint/2010/main" val="1085794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0829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pic>
        <p:nvPicPr>
          <p:cNvPr id="17" name="Picture 16">
            <a:extLst>
              <a:ext uri="{FF2B5EF4-FFF2-40B4-BE49-F238E27FC236}">
                <a16:creationId xmlns:a16="http://schemas.microsoft.com/office/drawing/2014/main" id="{DDA26E64-E507-4885-99E4-003AD20ACBB6}"/>
              </a:ext>
            </a:extLst>
          </p:cNvPr>
          <p:cNvPicPr>
            <a:picLocks noChangeAspect="1"/>
          </p:cNvPicPr>
          <p:nvPr/>
        </p:nvPicPr>
        <p:blipFill rotWithShape="1">
          <a:blip r:embed="rId7"/>
          <a:srcRect b="19432"/>
          <a:stretch/>
        </p:blipFill>
        <p:spPr>
          <a:xfrm>
            <a:off x="3062411" y="616757"/>
            <a:ext cx="1619764" cy="1845423"/>
          </a:xfrm>
          <a:prstGeom prst="rect">
            <a:avLst/>
          </a:prstGeom>
        </p:spPr>
      </p:pic>
      <p:pic>
        <p:nvPicPr>
          <p:cNvPr id="21" name="Picture 20">
            <a:extLst>
              <a:ext uri="{FF2B5EF4-FFF2-40B4-BE49-F238E27FC236}">
                <a16:creationId xmlns:a16="http://schemas.microsoft.com/office/drawing/2014/main" id="{A9FF9EF7-539A-417E-8BCA-EEF359836AC2}"/>
              </a:ext>
            </a:extLst>
          </p:cNvPr>
          <p:cNvPicPr>
            <a:picLocks noChangeAspect="1"/>
          </p:cNvPicPr>
          <p:nvPr/>
        </p:nvPicPr>
        <p:blipFill rotWithShape="1">
          <a:blip r:embed="rId8"/>
          <a:srcRect l="28480" t="37198" r="29119" b="38332"/>
          <a:stretch/>
        </p:blipFill>
        <p:spPr>
          <a:xfrm>
            <a:off x="515969" y="2453685"/>
            <a:ext cx="2182112" cy="1780838"/>
          </a:xfrm>
          <a:prstGeom prst="rect">
            <a:avLst/>
          </a:prstGeom>
        </p:spPr>
      </p:pic>
      <p:pic>
        <p:nvPicPr>
          <p:cNvPr id="5" name="Picture 4">
            <a:extLst>
              <a:ext uri="{FF2B5EF4-FFF2-40B4-BE49-F238E27FC236}">
                <a16:creationId xmlns:a16="http://schemas.microsoft.com/office/drawing/2014/main" id="{462A5996-C42E-485F-A1CC-70554D0AB5A9}"/>
              </a:ext>
            </a:extLst>
          </p:cNvPr>
          <p:cNvPicPr>
            <a:picLocks noChangeAspect="1"/>
          </p:cNvPicPr>
          <p:nvPr/>
        </p:nvPicPr>
        <p:blipFill rotWithShape="1">
          <a:blip r:embed="rId9"/>
          <a:srcRect t="34383" b="26795"/>
          <a:stretch/>
        </p:blipFill>
        <p:spPr>
          <a:xfrm>
            <a:off x="5862697" y="489608"/>
            <a:ext cx="2850862" cy="1565091"/>
          </a:xfrm>
          <a:prstGeom prst="rect">
            <a:avLst/>
          </a:prstGeom>
        </p:spPr>
      </p:pic>
      <p:pic>
        <p:nvPicPr>
          <p:cNvPr id="4" name="Picture 3">
            <a:extLst>
              <a:ext uri="{FF2B5EF4-FFF2-40B4-BE49-F238E27FC236}">
                <a16:creationId xmlns:a16="http://schemas.microsoft.com/office/drawing/2014/main" id="{D5F08FCF-DDDA-496B-9809-D17F2F5EAD7B}"/>
              </a:ext>
            </a:extLst>
          </p:cNvPr>
          <p:cNvPicPr>
            <a:picLocks noChangeAspect="1"/>
          </p:cNvPicPr>
          <p:nvPr/>
        </p:nvPicPr>
        <p:blipFill>
          <a:blip r:embed="rId10"/>
          <a:stretch>
            <a:fillRect/>
          </a:stretch>
        </p:blipFill>
        <p:spPr>
          <a:xfrm>
            <a:off x="10413192" y="128712"/>
            <a:ext cx="1511939" cy="1560711"/>
          </a:xfrm>
          <a:prstGeom prst="rect">
            <a:avLst/>
          </a:prstGeom>
        </p:spPr>
      </p:pic>
      <p:sp>
        <p:nvSpPr>
          <p:cNvPr id="6" name="TextBox 5">
            <a:extLst>
              <a:ext uri="{FF2B5EF4-FFF2-40B4-BE49-F238E27FC236}">
                <a16:creationId xmlns:a16="http://schemas.microsoft.com/office/drawing/2014/main" id="{A2A54E6A-CC25-4ED1-975E-99238E3FBED3}"/>
              </a:ext>
            </a:extLst>
          </p:cNvPr>
          <p:cNvSpPr txBox="1"/>
          <p:nvPr/>
        </p:nvSpPr>
        <p:spPr>
          <a:xfrm>
            <a:off x="9527458" y="2488109"/>
            <a:ext cx="2252166" cy="369332"/>
          </a:xfrm>
          <a:prstGeom prst="rect">
            <a:avLst/>
          </a:prstGeom>
          <a:noFill/>
        </p:spPr>
        <p:txBody>
          <a:bodyPr wrap="square" rtlCol="0">
            <a:spAutoFit/>
          </a:bodyPr>
          <a:lstStyle/>
          <a:p>
            <a:endParaRPr lang="en-GB" dirty="0"/>
          </a:p>
        </p:txBody>
      </p:sp>
      <p:sp>
        <p:nvSpPr>
          <p:cNvPr id="3" name="TextBox 2">
            <a:extLst>
              <a:ext uri="{FF2B5EF4-FFF2-40B4-BE49-F238E27FC236}">
                <a16:creationId xmlns:a16="http://schemas.microsoft.com/office/drawing/2014/main" id="{F8E39456-97E9-4093-9427-046967B5EA39}"/>
              </a:ext>
            </a:extLst>
          </p:cNvPr>
          <p:cNvSpPr txBox="1"/>
          <p:nvPr/>
        </p:nvSpPr>
        <p:spPr>
          <a:xfrm>
            <a:off x="9670473" y="2364509"/>
            <a:ext cx="2109151" cy="1754326"/>
          </a:xfrm>
          <a:prstGeom prst="rect">
            <a:avLst/>
          </a:prstGeom>
          <a:noFill/>
        </p:spPr>
        <p:txBody>
          <a:bodyPr wrap="square" rtlCol="0">
            <a:spAutoFit/>
          </a:bodyPr>
          <a:lstStyle/>
          <a:p>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a:t>
            </a:r>
            <a:r>
              <a:rPr lang="lt-LT" sz="1800" dirty="0">
                <a:effectLst/>
                <a:latin typeface="Times New Roman" panose="02020603050405020304" pitchFamily="18" charset="0"/>
                <a:ea typeface="Calibri" panose="020F0502020204030204" pitchFamily="34" charset="0"/>
              </a:rPr>
              <a:t> knygoje sužinosite daugiau apie skirtumus tarp sveikų ir toksiškų santykių šeimoje.</a:t>
            </a:r>
            <a:endParaRPr lang="en-GB" dirty="0"/>
          </a:p>
          <a:p>
            <a:endParaRPr lang="en-GB" dirty="0"/>
          </a:p>
        </p:txBody>
      </p:sp>
      <p:sp>
        <p:nvSpPr>
          <p:cNvPr id="7" name="TextBox 6">
            <a:extLst>
              <a:ext uri="{FF2B5EF4-FFF2-40B4-BE49-F238E27FC236}">
                <a16:creationId xmlns:a16="http://schemas.microsoft.com/office/drawing/2014/main" id="{A387C51D-3548-4003-8B30-605C651B402E}"/>
              </a:ext>
            </a:extLst>
          </p:cNvPr>
          <p:cNvSpPr txBox="1"/>
          <p:nvPr/>
        </p:nvSpPr>
        <p:spPr>
          <a:xfrm>
            <a:off x="3629891" y="2857441"/>
            <a:ext cx="4941454" cy="1200329"/>
          </a:xfrm>
          <a:prstGeom prst="rect">
            <a:avLst/>
          </a:prstGeom>
          <a:noFill/>
        </p:spPr>
        <p:txBody>
          <a:bodyPr wrap="square" rtlCol="0">
            <a:spAutoFit/>
          </a:bodyPr>
          <a:lstStyle/>
          <a:p>
            <a:pPr algn="just"/>
            <a:r>
              <a:rPr lang="lt-LT" dirty="0">
                <a:latin typeface="Times New Roman" panose="02020603050405020304" pitchFamily="18" charset="0"/>
                <a:cs typeface="Times New Roman" panose="02020603050405020304" pitchFamily="18" charset="0"/>
              </a:rPr>
              <a:t>Nuo mažens reikia auklėti vaikus mokėti atskirti sveikus ir toksiškus santykius šeimoje, nes tai gali padėti išvengti nelaimių, kurios nutinka šeimose, ypač kai žmonės tampa vyresnio amžiaus.</a:t>
            </a:r>
            <a:endParaRPr lang="en-GB" dirty="0">
              <a:latin typeface="Times New Roman" panose="02020603050405020304" pitchFamily="18" charset="0"/>
              <a:cs typeface="Times New Roman" panose="02020603050405020304" pitchFamily="18" charset="0"/>
            </a:endParaRPr>
          </a:p>
        </p:txBody>
      </p:sp>
      <p:pic>
        <p:nvPicPr>
          <p:cNvPr id="8" name="Santykiai10">
            <a:hlinkClick r:id="" action="ppaction://media"/>
            <a:extLst>
              <a:ext uri="{FF2B5EF4-FFF2-40B4-BE49-F238E27FC236}">
                <a16:creationId xmlns:a16="http://schemas.microsoft.com/office/drawing/2014/main" id="{63ACB533-E1D1-47C9-87D7-6F8302D9BE53}"/>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3629891" y="4098999"/>
            <a:ext cx="487363" cy="487363"/>
          </a:xfrm>
          <a:prstGeom prst="ellipse">
            <a:avLst/>
          </a:prstGeom>
          <a:ln>
            <a:noFill/>
          </a:ln>
          <a:effectLst>
            <a:softEdge rad="112500"/>
          </a:effectLst>
        </p:spPr>
      </p:pic>
    </p:spTree>
    <p:extLst>
      <p:ext uri="{BB962C8B-B14F-4D97-AF65-F5344CB8AC3E}">
        <p14:creationId xmlns:p14="http://schemas.microsoft.com/office/powerpoint/2010/main" val="3350472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8"/>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9E441C3-635B-5042-BB61-7EFB6B8BBA30}"/>
              </a:ext>
            </a:extLst>
          </p:cNvPr>
          <p:cNvPicPr>
            <a:picLocks noChangeAspect="1"/>
          </p:cNvPicPr>
          <p:nvPr/>
        </p:nvPicPr>
        <p:blipFill>
          <a:blip r:embed="rId2"/>
          <a:stretch>
            <a:fillRect/>
          </a:stretch>
        </p:blipFill>
        <p:spPr>
          <a:xfrm>
            <a:off x="685667" y="5404853"/>
            <a:ext cx="3842093" cy="1100069"/>
          </a:xfrm>
          <a:prstGeom prst="rect">
            <a:avLst/>
          </a:prstGeom>
        </p:spPr>
      </p:pic>
      <p:sp>
        <p:nvSpPr>
          <p:cNvPr id="9" name="TextBox 8">
            <a:extLst>
              <a:ext uri="{FF2B5EF4-FFF2-40B4-BE49-F238E27FC236}">
                <a16:creationId xmlns:a16="http://schemas.microsoft.com/office/drawing/2014/main" id="{807D66F0-42A7-3E42-B51B-728AD87A5260}"/>
              </a:ext>
            </a:extLst>
          </p:cNvPr>
          <p:cNvSpPr txBox="1"/>
          <p:nvPr/>
        </p:nvSpPr>
        <p:spPr>
          <a:xfrm>
            <a:off x="4775410" y="5800865"/>
            <a:ext cx="5225973" cy="646331"/>
          </a:xfrm>
          <a:prstGeom prst="rect">
            <a:avLst/>
          </a:prstGeom>
          <a:noFill/>
        </p:spPr>
        <p:txBody>
          <a:bodyPr wrap="square" rtlCol="0">
            <a:spAutoFit/>
          </a:bodyPr>
          <a:lstStyle/>
          <a:p>
            <a:r>
              <a:rPr lang="en-IE" sz="900" dirty="0">
                <a:latin typeface="Arial" panose="020B0604020202020204" pitchFamily="34" charset="0"/>
                <a:cs typeface="Arial" panose="020B0604020202020204" pitchFamily="34" charset="0"/>
              </a:rPr>
              <a:t>“The European Commission’s support for the production of this publication does not constitute an endorsement of the contents, which reflect the views only of the authors, and the Commission cannot be held responsible for any use which may be made of the information contained therein.”</a:t>
            </a:r>
          </a:p>
          <a:p>
            <a:endParaRPr lang="en-US" sz="900" dirty="0">
              <a:latin typeface="Arial" panose="020B0604020202020204" pitchFamily="34" charset="0"/>
              <a:cs typeface="Arial" panose="020B0604020202020204" pitchFamily="34" charset="0"/>
            </a:endParaRPr>
          </a:p>
        </p:txBody>
      </p:sp>
      <p:pic>
        <p:nvPicPr>
          <p:cNvPr id="2" name="Picture 1" descr="Logo&#10;&#10;Description automatically generated">
            <a:extLst>
              <a:ext uri="{FF2B5EF4-FFF2-40B4-BE49-F238E27FC236}">
                <a16:creationId xmlns:a16="http://schemas.microsoft.com/office/drawing/2014/main" id="{EADF125F-3785-42C7-B37B-68A55959A148}"/>
              </a:ext>
            </a:extLst>
          </p:cNvPr>
          <p:cNvPicPr>
            <a:picLocks noChangeAspect="1"/>
          </p:cNvPicPr>
          <p:nvPr/>
        </p:nvPicPr>
        <p:blipFill>
          <a:blip r:embed="rId3"/>
          <a:stretch>
            <a:fillRect/>
          </a:stretch>
        </p:blipFill>
        <p:spPr>
          <a:xfrm>
            <a:off x="1661833" y="484553"/>
            <a:ext cx="9126982" cy="2347636"/>
          </a:xfrm>
          <a:prstGeom prst="rect">
            <a:avLst/>
          </a:prstGeom>
        </p:spPr>
      </p:pic>
      <p:pic>
        <p:nvPicPr>
          <p:cNvPr id="5" name="Picture 4" descr="Logo&#10;&#10;Description automatically generated">
            <a:extLst>
              <a:ext uri="{FF2B5EF4-FFF2-40B4-BE49-F238E27FC236}">
                <a16:creationId xmlns:a16="http://schemas.microsoft.com/office/drawing/2014/main" id="{01AADBE4-8C29-4F31-B015-B9B6B22B4321}"/>
              </a:ext>
            </a:extLst>
          </p:cNvPr>
          <p:cNvPicPr>
            <a:picLocks noChangeAspect="1"/>
          </p:cNvPicPr>
          <p:nvPr/>
        </p:nvPicPr>
        <p:blipFill>
          <a:blip r:embed="rId4"/>
          <a:stretch>
            <a:fillRect/>
          </a:stretch>
        </p:blipFill>
        <p:spPr>
          <a:xfrm>
            <a:off x="6293938" y="3151829"/>
            <a:ext cx="1768022" cy="1768022"/>
          </a:xfrm>
          <a:prstGeom prst="rect">
            <a:avLst/>
          </a:prstGeom>
        </p:spPr>
      </p:pic>
      <p:pic>
        <p:nvPicPr>
          <p:cNvPr id="10" name="Picture 9" descr="Logo&#10;&#10;Description automatically generated">
            <a:extLst>
              <a:ext uri="{FF2B5EF4-FFF2-40B4-BE49-F238E27FC236}">
                <a16:creationId xmlns:a16="http://schemas.microsoft.com/office/drawing/2014/main" id="{CE2B6AE9-5474-4983-AB9A-5A1D8440CDC7}"/>
              </a:ext>
            </a:extLst>
          </p:cNvPr>
          <p:cNvPicPr>
            <a:picLocks noChangeAspect="1"/>
          </p:cNvPicPr>
          <p:nvPr/>
        </p:nvPicPr>
        <p:blipFill>
          <a:blip r:embed="rId5"/>
          <a:stretch>
            <a:fillRect/>
          </a:stretch>
        </p:blipFill>
        <p:spPr>
          <a:xfrm>
            <a:off x="9123983" y="4018273"/>
            <a:ext cx="2600657" cy="1296214"/>
          </a:xfrm>
          <a:prstGeom prst="rect">
            <a:avLst/>
          </a:prstGeom>
        </p:spPr>
      </p:pic>
      <p:pic>
        <p:nvPicPr>
          <p:cNvPr id="20" name="Picture 19" descr="A close up of a sign&#10;&#10;Description automatically generated">
            <a:extLst>
              <a:ext uri="{FF2B5EF4-FFF2-40B4-BE49-F238E27FC236}">
                <a16:creationId xmlns:a16="http://schemas.microsoft.com/office/drawing/2014/main" id="{33F577F2-335F-4EF7-8A45-402250157E75}"/>
              </a:ext>
            </a:extLst>
          </p:cNvPr>
          <p:cNvPicPr>
            <a:picLocks noChangeAspect="1"/>
          </p:cNvPicPr>
          <p:nvPr/>
        </p:nvPicPr>
        <p:blipFill>
          <a:blip r:embed="rId6"/>
          <a:stretch>
            <a:fillRect/>
          </a:stretch>
        </p:blipFill>
        <p:spPr>
          <a:xfrm>
            <a:off x="4010116" y="3180677"/>
            <a:ext cx="1348499" cy="1936239"/>
          </a:xfrm>
          <a:prstGeom prst="rect">
            <a:avLst/>
          </a:prstGeom>
        </p:spPr>
      </p:pic>
      <p:pic>
        <p:nvPicPr>
          <p:cNvPr id="22" name="Picture 21" descr="Logo&#10;&#10;Description automatically generated">
            <a:extLst>
              <a:ext uri="{FF2B5EF4-FFF2-40B4-BE49-F238E27FC236}">
                <a16:creationId xmlns:a16="http://schemas.microsoft.com/office/drawing/2014/main" id="{47DE0931-0B96-418B-9BBE-2979FE35D7D9}"/>
              </a:ext>
            </a:extLst>
          </p:cNvPr>
          <p:cNvPicPr>
            <a:picLocks noChangeAspect="1"/>
          </p:cNvPicPr>
          <p:nvPr/>
        </p:nvPicPr>
        <p:blipFill>
          <a:blip r:embed="rId7"/>
          <a:stretch>
            <a:fillRect/>
          </a:stretch>
        </p:blipFill>
        <p:spPr>
          <a:xfrm>
            <a:off x="1087302" y="4148796"/>
            <a:ext cx="1840487" cy="619631"/>
          </a:xfrm>
          <a:prstGeom prst="rect">
            <a:avLst/>
          </a:prstGeom>
        </p:spPr>
      </p:pic>
      <p:pic>
        <p:nvPicPr>
          <p:cNvPr id="24" name="Picture 23" descr="A picture containing drawing, sign&#10;&#10;Description automatically generated">
            <a:extLst>
              <a:ext uri="{FF2B5EF4-FFF2-40B4-BE49-F238E27FC236}">
                <a16:creationId xmlns:a16="http://schemas.microsoft.com/office/drawing/2014/main" id="{ACDF5DB2-C92F-49AA-A604-F53591E81CF1}"/>
              </a:ext>
            </a:extLst>
          </p:cNvPr>
          <p:cNvPicPr>
            <a:picLocks noChangeAspect="1"/>
          </p:cNvPicPr>
          <p:nvPr/>
        </p:nvPicPr>
        <p:blipFill>
          <a:blip r:embed="rId8"/>
          <a:stretch>
            <a:fillRect/>
          </a:stretch>
        </p:blipFill>
        <p:spPr>
          <a:xfrm>
            <a:off x="847529" y="3180677"/>
            <a:ext cx="2080260" cy="609219"/>
          </a:xfrm>
          <a:prstGeom prst="rect">
            <a:avLst/>
          </a:prstGeom>
        </p:spPr>
      </p:pic>
      <p:pic>
        <p:nvPicPr>
          <p:cNvPr id="26" name="Picture 25" descr="Icon&#10;&#10;Description automatically generated">
            <a:extLst>
              <a:ext uri="{FF2B5EF4-FFF2-40B4-BE49-F238E27FC236}">
                <a16:creationId xmlns:a16="http://schemas.microsoft.com/office/drawing/2014/main" id="{212746AA-9165-4163-B5F7-7A5A30C16232}"/>
              </a:ext>
            </a:extLst>
          </p:cNvPr>
          <p:cNvPicPr>
            <a:picLocks noChangeAspect="1"/>
          </p:cNvPicPr>
          <p:nvPr/>
        </p:nvPicPr>
        <p:blipFill>
          <a:blip r:embed="rId9"/>
          <a:stretch>
            <a:fillRect/>
          </a:stretch>
        </p:blipFill>
        <p:spPr>
          <a:xfrm>
            <a:off x="9123983" y="3011416"/>
            <a:ext cx="2345959" cy="888436"/>
          </a:xfrm>
          <a:prstGeom prst="rect">
            <a:avLst/>
          </a:prstGeom>
        </p:spPr>
      </p:pic>
    </p:spTree>
    <p:extLst>
      <p:ext uri="{BB962C8B-B14F-4D97-AF65-F5344CB8AC3E}">
        <p14:creationId xmlns:p14="http://schemas.microsoft.com/office/powerpoint/2010/main" val="7949728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0" y="184011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pic>
        <p:nvPicPr>
          <p:cNvPr id="17" name="Picture 16">
            <a:extLst>
              <a:ext uri="{FF2B5EF4-FFF2-40B4-BE49-F238E27FC236}">
                <a16:creationId xmlns:a16="http://schemas.microsoft.com/office/drawing/2014/main" id="{DDA26E64-E507-4885-99E4-003AD20ACBB6}"/>
              </a:ext>
            </a:extLst>
          </p:cNvPr>
          <p:cNvPicPr>
            <a:picLocks noChangeAspect="1"/>
          </p:cNvPicPr>
          <p:nvPr/>
        </p:nvPicPr>
        <p:blipFill rotWithShape="1">
          <a:blip r:embed="rId7"/>
          <a:srcRect b="19432"/>
          <a:stretch/>
        </p:blipFill>
        <p:spPr>
          <a:xfrm>
            <a:off x="3062411" y="616757"/>
            <a:ext cx="1619764" cy="1845423"/>
          </a:xfrm>
          <a:prstGeom prst="rect">
            <a:avLst/>
          </a:prstGeom>
        </p:spPr>
      </p:pic>
      <p:pic>
        <p:nvPicPr>
          <p:cNvPr id="21" name="Picture 20">
            <a:extLst>
              <a:ext uri="{FF2B5EF4-FFF2-40B4-BE49-F238E27FC236}">
                <a16:creationId xmlns:a16="http://schemas.microsoft.com/office/drawing/2014/main" id="{A9FF9EF7-539A-417E-8BCA-EEF359836AC2}"/>
              </a:ext>
            </a:extLst>
          </p:cNvPr>
          <p:cNvPicPr>
            <a:picLocks noChangeAspect="1"/>
          </p:cNvPicPr>
          <p:nvPr/>
        </p:nvPicPr>
        <p:blipFill rotWithShape="1">
          <a:blip r:embed="rId8"/>
          <a:srcRect l="28480" t="37198" r="29119" b="38332"/>
          <a:stretch/>
        </p:blipFill>
        <p:spPr>
          <a:xfrm>
            <a:off x="515969" y="2453685"/>
            <a:ext cx="2182112" cy="1780838"/>
          </a:xfrm>
          <a:prstGeom prst="rect">
            <a:avLst/>
          </a:prstGeom>
        </p:spPr>
      </p:pic>
      <p:pic>
        <p:nvPicPr>
          <p:cNvPr id="5" name="Picture 4">
            <a:extLst>
              <a:ext uri="{FF2B5EF4-FFF2-40B4-BE49-F238E27FC236}">
                <a16:creationId xmlns:a16="http://schemas.microsoft.com/office/drawing/2014/main" id="{462A5996-C42E-485F-A1CC-70554D0AB5A9}"/>
              </a:ext>
            </a:extLst>
          </p:cNvPr>
          <p:cNvPicPr>
            <a:picLocks noChangeAspect="1"/>
          </p:cNvPicPr>
          <p:nvPr/>
        </p:nvPicPr>
        <p:blipFill rotWithShape="1">
          <a:blip r:embed="rId9"/>
          <a:srcRect t="34383" b="26795"/>
          <a:stretch/>
        </p:blipFill>
        <p:spPr>
          <a:xfrm>
            <a:off x="5862697" y="489608"/>
            <a:ext cx="2850862" cy="1565091"/>
          </a:xfrm>
          <a:prstGeom prst="rect">
            <a:avLst/>
          </a:prstGeom>
        </p:spPr>
      </p:pic>
      <p:pic>
        <p:nvPicPr>
          <p:cNvPr id="4" name="Picture 3">
            <a:extLst>
              <a:ext uri="{FF2B5EF4-FFF2-40B4-BE49-F238E27FC236}">
                <a16:creationId xmlns:a16="http://schemas.microsoft.com/office/drawing/2014/main" id="{D5F08FCF-DDDA-496B-9809-D17F2F5EAD7B}"/>
              </a:ext>
            </a:extLst>
          </p:cNvPr>
          <p:cNvPicPr>
            <a:picLocks noChangeAspect="1"/>
          </p:cNvPicPr>
          <p:nvPr/>
        </p:nvPicPr>
        <p:blipFill>
          <a:blip r:embed="rId10"/>
          <a:stretch>
            <a:fillRect/>
          </a:stretch>
        </p:blipFill>
        <p:spPr>
          <a:xfrm>
            <a:off x="10413192" y="128712"/>
            <a:ext cx="1511939" cy="1560711"/>
          </a:xfrm>
          <a:prstGeom prst="rect">
            <a:avLst/>
          </a:prstGeom>
        </p:spPr>
      </p:pic>
      <p:sp>
        <p:nvSpPr>
          <p:cNvPr id="6" name="TextBox 5">
            <a:extLst>
              <a:ext uri="{FF2B5EF4-FFF2-40B4-BE49-F238E27FC236}">
                <a16:creationId xmlns:a16="http://schemas.microsoft.com/office/drawing/2014/main" id="{A2A54E6A-CC25-4ED1-975E-99238E3FBED3}"/>
              </a:ext>
            </a:extLst>
          </p:cNvPr>
          <p:cNvSpPr txBox="1"/>
          <p:nvPr/>
        </p:nvSpPr>
        <p:spPr>
          <a:xfrm>
            <a:off x="9527458" y="2488109"/>
            <a:ext cx="2252166" cy="369332"/>
          </a:xfrm>
          <a:prstGeom prst="rect">
            <a:avLst/>
          </a:prstGeom>
          <a:noFill/>
        </p:spPr>
        <p:txBody>
          <a:bodyPr wrap="square" rtlCol="0">
            <a:spAutoFit/>
          </a:bodyPr>
          <a:lstStyle/>
          <a:p>
            <a:endParaRPr lang="en-GB" dirty="0"/>
          </a:p>
        </p:txBody>
      </p:sp>
      <p:sp>
        <p:nvSpPr>
          <p:cNvPr id="3" name="TextBox 2">
            <a:extLst>
              <a:ext uri="{FF2B5EF4-FFF2-40B4-BE49-F238E27FC236}">
                <a16:creationId xmlns:a16="http://schemas.microsoft.com/office/drawing/2014/main" id="{D58D6C4C-4FF7-4357-ABEF-CAD0AEA3A20C}"/>
              </a:ext>
            </a:extLst>
          </p:cNvPr>
          <p:cNvSpPr txBox="1"/>
          <p:nvPr/>
        </p:nvSpPr>
        <p:spPr>
          <a:xfrm>
            <a:off x="9495280" y="2488109"/>
            <a:ext cx="2148573" cy="1477328"/>
          </a:xfrm>
          <a:prstGeom prst="rect">
            <a:avLst/>
          </a:prstGeom>
          <a:noFill/>
        </p:spPr>
        <p:txBody>
          <a:bodyPr wrap="square" rtlCol="0">
            <a:spAutoFit/>
          </a:bodyPr>
          <a:lstStyle/>
          <a:p>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a:t>
            </a:r>
            <a:r>
              <a:rPr lang="lt-LT" sz="1800" dirty="0">
                <a:effectLst/>
                <a:latin typeface="Times New Roman" panose="02020603050405020304" pitchFamily="18" charset="0"/>
                <a:ea typeface="Calibri" panose="020F0502020204030204" pitchFamily="34" charset="0"/>
              </a:rPr>
              <a:t> knygoje sužinosite daugiau apie skirtumus tarp sveikų ir toksiškų santykių šeimoje.</a:t>
            </a:r>
            <a:endParaRPr lang="en-GB" dirty="0"/>
          </a:p>
        </p:txBody>
      </p:sp>
      <p:sp>
        <p:nvSpPr>
          <p:cNvPr id="8" name="TextBox 7">
            <a:extLst>
              <a:ext uri="{FF2B5EF4-FFF2-40B4-BE49-F238E27FC236}">
                <a16:creationId xmlns:a16="http://schemas.microsoft.com/office/drawing/2014/main" id="{071DBE5C-F348-49DB-89A3-D2A40896A26C}"/>
              </a:ext>
            </a:extLst>
          </p:cNvPr>
          <p:cNvSpPr txBox="1"/>
          <p:nvPr/>
        </p:nvSpPr>
        <p:spPr>
          <a:xfrm>
            <a:off x="3144833" y="2701551"/>
            <a:ext cx="5832912" cy="1384995"/>
          </a:xfrm>
          <a:prstGeom prst="rect">
            <a:avLst/>
          </a:prstGeom>
          <a:noFill/>
        </p:spPr>
        <p:txBody>
          <a:bodyPr wrap="square" rtlCol="0">
            <a:spAutoFit/>
          </a:bodyPr>
          <a:lstStyle/>
          <a:p>
            <a:r>
              <a:rPr lang="lt-LT" sz="1400" b="1" i="1" u="sng" dirty="0">
                <a:latin typeface="Times New Roman" panose="02020603050405020304" pitchFamily="18" charset="0"/>
                <a:cs typeface="Times New Roman" panose="02020603050405020304" pitchFamily="18" charset="0"/>
              </a:rPr>
              <a:t>Sveiki santykiai. </a:t>
            </a:r>
          </a:p>
          <a:p>
            <a:r>
              <a:rPr lang="lt-LT" sz="1400" dirty="0">
                <a:latin typeface="Times New Roman" panose="02020603050405020304" pitchFamily="18" charset="0"/>
                <a:cs typeface="Times New Roman" panose="02020603050405020304" pitchFamily="18" charset="0"/>
              </a:rPr>
              <a:t>Tai yra pagrindines sveikų santykių savybės:</a:t>
            </a:r>
          </a:p>
          <a:p>
            <a:endParaRPr lang="lt-LT" sz="1400" dirty="0">
              <a:latin typeface="Times New Roman" panose="02020603050405020304" pitchFamily="18" charset="0"/>
              <a:cs typeface="Times New Roman" panose="02020603050405020304" pitchFamily="18" charset="0"/>
            </a:endParaRPr>
          </a:p>
          <a:p>
            <a:r>
              <a:rPr lang="lt-LT" sz="1400" i="1" dirty="0">
                <a:latin typeface="Times New Roman" panose="02020603050405020304" pitchFamily="18" charset="0"/>
                <a:cs typeface="Times New Roman" panose="02020603050405020304" pitchFamily="18" charset="0"/>
              </a:rPr>
              <a:t>Abipusė pagarba. </a:t>
            </a:r>
            <a:r>
              <a:rPr lang="lt-LT" sz="1400" dirty="0">
                <a:latin typeface="Times New Roman" panose="02020603050405020304" pitchFamily="18" charset="0"/>
                <a:cs typeface="Times New Roman" panose="02020603050405020304" pitchFamily="18" charset="0"/>
              </a:rPr>
              <a:t>Žmogaus asmeninių ribų gerbimas bei vertinimas</a:t>
            </a:r>
            <a:r>
              <a:rPr lang="lt-LT" sz="1400" i="1" dirty="0">
                <a:latin typeface="Times New Roman" panose="02020603050405020304" pitchFamily="18" charset="0"/>
                <a:cs typeface="Times New Roman" panose="02020603050405020304" pitchFamily="18" charset="0"/>
              </a:rPr>
              <a:t>.</a:t>
            </a:r>
          </a:p>
          <a:p>
            <a:r>
              <a:rPr lang="lt-LT" sz="1400" i="1" dirty="0">
                <a:latin typeface="Times New Roman" panose="02020603050405020304" pitchFamily="18" charset="0"/>
                <a:cs typeface="Times New Roman" panose="02020603050405020304" pitchFamily="18" charset="0"/>
              </a:rPr>
              <a:t>Pasitikėjimas. </a:t>
            </a:r>
            <a:r>
              <a:rPr lang="lt-LT" sz="1400" dirty="0">
                <a:latin typeface="Times New Roman" panose="02020603050405020304" pitchFamily="18" charset="0"/>
                <a:cs typeface="Times New Roman" panose="02020603050405020304" pitchFamily="18" charset="0"/>
              </a:rPr>
              <a:t>Abejonių atsiradimas neturėtų sugriauti šeimos narių pasitikėjimo vienas kitu. </a:t>
            </a:r>
          </a:p>
        </p:txBody>
      </p:sp>
      <p:pic>
        <p:nvPicPr>
          <p:cNvPr id="7" name="Santykiai2">
            <a:hlinkClick r:id="" action="ppaction://media"/>
            <a:extLst>
              <a:ext uri="{FF2B5EF4-FFF2-40B4-BE49-F238E27FC236}">
                <a16:creationId xmlns:a16="http://schemas.microsoft.com/office/drawing/2014/main" id="{8A05FFCE-7CF6-40AE-B22A-917AAC80F496}"/>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3126360" y="4111865"/>
            <a:ext cx="487363" cy="487363"/>
          </a:xfrm>
          <a:prstGeom prst="ellipse">
            <a:avLst/>
          </a:prstGeom>
          <a:ln>
            <a:noFill/>
          </a:ln>
          <a:effectLst>
            <a:softEdge rad="112500"/>
          </a:effectLst>
        </p:spPr>
      </p:pic>
    </p:spTree>
    <p:extLst>
      <p:ext uri="{BB962C8B-B14F-4D97-AF65-F5344CB8AC3E}">
        <p14:creationId xmlns:p14="http://schemas.microsoft.com/office/powerpoint/2010/main" val="694170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7"/>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0829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pic>
        <p:nvPicPr>
          <p:cNvPr id="17" name="Picture 16">
            <a:extLst>
              <a:ext uri="{FF2B5EF4-FFF2-40B4-BE49-F238E27FC236}">
                <a16:creationId xmlns:a16="http://schemas.microsoft.com/office/drawing/2014/main" id="{DDA26E64-E507-4885-99E4-003AD20ACBB6}"/>
              </a:ext>
            </a:extLst>
          </p:cNvPr>
          <p:cNvPicPr>
            <a:picLocks noChangeAspect="1"/>
          </p:cNvPicPr>
          <p:nvPr/>
        </p:nvPicPr>
        <p:blipFill rotWithShape="1">
          <a:blip r:embed="rId7"/>
          <a:srcRect b="19432"/>
          <a:stretch/>
        </p:blipFill>
        <p:spPr>
          <a:xfrm>
            <a:off x="3062411" y="616757"/>
            <a:ext cx="1619764" cy="1845423"/>
          </a:xfrm>
          <a:prstGeom prst="rect">
            <a:avLst/>
          </a:prstGeom>
        </p:spPr>
      </p:pic>
      <p:pic>
        <p:nvPicPr>
          <p:cNvPr id="21" name="Picture 20">
            <a:extLst>
              <a:ext uri="{FF2B5EF4-FFF2-40B4-BE49-F238E27FC236}">
                <a16:creationId xmlns:a16="http://schemas.microsoft.com/office/drawing/2014/main" id="{A9FF9EF7-539A-417E-8BCA-EEF359836AC2}"/>
              </a:ext>
            </a:extLst>
          </p:cNvPr>
          <p:cNvPicPr>
            <a:picLocks noChangeAspect="1"/>
          </p:cNvPicPr>
          <p:nvPr/>
        </p:nvPicPr>
        <p:blipFill rotWithShape="1">
          <a:blip r:embed="rId8"/>
          <a:srcRect l="28480" t="37198" r="29119" b="38332"/>
          <a:stretch/>
        </p:blipFill>
        <p:spPr>
          <a:xfrm>
            <a:off x="515969" y="2453685"/>
            <a:ext cx="2182112" cy="1780838"/>
          </a:xfrm>
          <a:prstGeom prst="rect">
            <a:avLst/>
          </a:prstGeom>
        </p:spPr>
      </p:pic>
      <p:pic>
        <p:nvPicPr>
          <p:cNvPr id="5" name="Picture 4">
            <a:extLst>
              <a:ext uri="{FF2B5EF4-FFF2-40B4-BE49-F238E27FC236}">
                <a16:creationId xmlns:a16="http://schemas.microsoft.com/office/drawing/2014/main" id="{462A5996-C42E-485F-A1CC-70554D0AB5A9}"/>
              </a:ext>
            </a:extLst>
          </p:cNvPr>
          <p:cNvPicPr>
            <a:picLocks noChangeAspect="1"/>
          </p:cNvPicPr>
          <p:nvPr/>
        </p:nvPicPr>
        <p:blipFill rotWithShape="1">
          <a:blip r:embed="rId9"/>
          <a:srcRect t="34383" b="26795"/>
          <a:stretch/>
        </p:blipFill>
        <p:spPr>
          <a:xfrm>
            <a:off x="5862697" y="489608"/>
            <a:ext cx="2850862" cy="1565091"/>
          </a:xfrm>
          <a:prstGeom prst="rect">
            <a:avLst/>
          </a:prstGeom>
        </p:spPr>
      </p:pic>
      <p:pic>
        <p:nvPicPr>
          <p:cNvPr id="4" name="Picture 3">
            <a:extLst>
              <a:ext uri="{FF2B5EF4-FFF2-40B4-BE49-F238E27FC236}">
                <a16:creationId xmlns:a16="http://schemas.microsoft.com/office/drawing/2014/main" id="{D5F08FCF-DDDA-496B-9809-D17F2F5EAD7B}"/>
              </a:ext>
            </a:extLst>
          </p:cNvPr>
          <p:cNvPicPr>
            <a:picLocks noChangeAspect="1"/>
          </p:cNvPicPr>
          <p:nvPr/>
        </p:nvPicPr>
        <p:blipFill>
          <a:blip r:embed="rId10"/>
          <a:stretch>
            <a:fillRect/>
          </a:stretch>
        </p:blipFill>
        <p:spPr>
          <a:xfrm>
            <a:off x="10413192" y="128712"/>
            <a:ext cx="1511939" cy="1560711"/>
          </a:xfrm>
          <a:prstGeom prst="rect">
            <a:avLst/>
          </a:prstGeom>
        </p:spPr>
      </p:pic>
      <p:sp>
        <p:nvSpPr>
          <p:cNvPr id="6" name="TextBox 5">
            <a:extLst>
              <a:ext uri="{FF2B5EF4-FFF2-40B4-BE49-F238E27FC236}">
                <a16:creationId xmlns:a16="http://schemas.microsoft.com/office/drawing/2014/main" id="{A2A54E6A-CC25-4ED1-975E-99238E3FBED3}"/>
              </a:ext>
            </a:extLst>
          </p:cNvPr>
          <p:cNvSpPr txBox="1"/>
          <p:nvPr/>
        </p:nvSpPr>
        <p:spPr>
          <a:xfrm>
            <a:off x="9527458" y="2488109"/>
            <a:ext cx="2252166" cy="369332"/>
          </a:xfrm>
          <a:prstGeom prst="rect">
            <a:avLst/>
          </a:prstGeom>
          <a:noFill/>
        </p:spPr>
        <p:txBody>
          <a:bodyPr wrap="square" rtlCol="0">
            <a:spAutoFit/>
          </a:bodyPr>
          <a:lstStyle/>
          <a:p>
            <a:endParaRPr lang="en-GB" dirty="0"/>
          </a:p>
        </p:txBody>
      </p:sp>
      <p:sp>
        <p:nvSpPr>
          <p:cNvPr id="11" name="TextBox 10">
            <a:extLst>
              <a:ext uri="{FF2B5EF4-FFF2-40B4-BE49-F238E27FC236}">
                <a16:creationId xmlns:a16="http://schemas.microsoft.com/office/drawing/2014/main" id="{A0202A7A-E0E5-49E3-8241-0B4A7EBC2A3A}"/>
              </a:ext>
            </a:extLst>
          </p:cNvPr>
          <p:cNvSpPr txBox="1"/>
          <p:nvPr/>
        </p:nvSpPr>
        <p:spPr>
          <a:xfrm>
            <a:off x="3269672" y="2733964"/>
            <a:ext cx="5898467" cy="1170770"/>
          </a:xfrm>
          <a:prstGeom prst="rect">
            <a:avLst/>
          </a:prstGeom>
          <a:noFill/>
        </p:spPr>
        <p:txBody>
          <a:bodyPr wrap="square" rtlCol="0">
            <a:spAutoFit/>
          </a:bodyPr>
          <a:lstStyle/>
          <a:p>
            <a:pPr algn="just">
              <a:lnSpc>
                <a:spcPct val="150000"/>
              </a:lnSpc>
            </a:pPr>
            <a:r>
              <a:rPr lang="lt-LT" sz="1200" i="1" dirty="0">
                <a:effectLst/>
                <a:latin typeface="Times New Roman" panose="02020603050405020304" pitchFamily="18" charset="0"/>
                <a:ea typeface="Calibri" panose="020F0502020204030204" pitchFamily="34" charset="0"/>
                <a:cs typeface="Times New Roman" panose="02020603050405020304" pitchFamily="18" charset="0"/>
              </a:rPr>
              <a:t>Sąžiningumas. </a:t>
            </a:r>
            <a:r>
              <a:rPr lang="lt-LT" sz="1200" dirty="0">
                <a:effectLst/>
                <a:latin typeface="Times New Roman" panose="02020603050405020304" pitchFamily="18" charset="0"/>
                <a:ea typeface="Calibri" panose="020F0502020204030204" pitchFamily="34" charset="0"/>
                <a:cs typeface="Times New Roman" panose="02020603050405020304" pitchFamily="18" charset="0"/>
              </a:rPr>
              <a:t>Sąžiningumas stiprina pasitikėjimą ir santykius šeimoje.</a:t>
            </a:r>
            <a:endParaRPr lang="lt-LT" sz="12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pPr>
            <a:r>
              <a:rPr lang="lt-LT" sz="1200" i="1" dirty="0">
                <a:effectLst/>
                <a:latin typeface="Times New Roman" panose="02020603050405020304" pitchFamily="18" charset="0"/>
                <a:ea typeface="Calibri" panose="020F0502020204030204" pitchFamily="34" charset="0"/>
                <a:cs typeface="Times New Roman" panose="02020603050405020304" pitchFamily="18" charset="0"/>
              </a:rPr>
              <a:t>Individualumas. </a:t>
            </a:r>
            <a:r>
              <a:rPr lang="lt-LT" sz="1200" dirty="0">
                <a:effectLst/>
                <a:latin typeface="Times New Roman" panose="02020603050405020304" pitchFamily="18" charset="0"/>
                <a:ea typeface="Calibri" panose="020F0502020204030204" pitchFamily="34" charset="0"/>
                <a:cs typeface="Times New Roman" panose="02020603050405020304" pitchFamily="18" charset="0"/>
              </a:rPr>
              <a:t>Šeimos nariai neturėtų lyginti savęs vienas su kitu.</a:t>
            </a:r>
            <a:endParaRPr lang="lt-LT" sz="12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pPr>
            <a:r>
              <a:rPr lang="lt-LT" sz="1200" i="1" dirty="0">
                <a:effectLst/>
                <a:latin typeface="Times New Roman" panose="02020603050405020304" pitchFamily="18" charset="0"/>
                <a:ea typeface="Calibri" panose="020F0502020204030204" pitchFamily="34" charset="0"/>
              </a:rPr>
              <a:t>Geri bendravimo įgūdžiai. </a:t>
            </a:r>
            <a:r>
              <a:rPr lang="lt-LT" sz="1200" dirty="0">
                <a:effectLst/>
                <a:latin typeface="Times New Roman" panose="02020603050405020304" pitchFamily="18" charset="0"/>
                <a:ea typeface="Calibri" panose="020F0502020204030204" pitchFamily="34" charset="0"/>
              </a:rPr>
              <a:t>Kiekvienas šeimos narys turėtų išsakyti savo jausmus nuoširdžiai ir atvirai, kad išvengtų nesusikalbėjimo. </a:t>
            </a:r>
            <a:endParaRPr lang="en-GB" sz="1200" dirty="0"/>
          </a:p>
        </p:txBody>
      </p:sp>
      <p:sp>
        <p:nvSpPr>
          <p:cNvPr id="12" name="TextBox 11">
            <a:extLst>
              <a:ext uri="{FF2B5EF4-FFF2-40B4-BE49-F238E27FC236}">
                <a16:creationId xmlns:a16="http://schemas.microsoft.com/office/drawing/2014/main" id="{74C192E9-482F-413F-9D4C-58C7A2F27478}"/>
              </a:ext>
            </a:extLst>
          </p:cNvPr>
          <p:cNvSpPr txBox="1"/>
          <p:nvPr/>
        </p:nvSpPr>
        <p:spPr>
          <a:xfrm>
            <a:off x="9735127" y="2558473"/>
            <a:ext cx="1940904" cy="2031325"/>
          </a:xfrm>
          <a:prstGeom prst="rect">
            <a:avLst/>
          </a:prstGeom>
          <a:noFill/>
        </p:spPr>
        <p:txBody>
          <a:bodyPr wrap="square" rtlCol="0">
            <a:spAutoFit/>
          </a:bodyPr>
          <a:lstStyle/>
          <a:p>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a:t>
            </a:r>
            <a:r>
              <a:rPr lang="lt-LT" sz="1800" dirty="0">
                <a:effectLst/>
                <a:latin typeface="Times New Roman" panose="02020603050405020304" pitchFamily="18" charset="0"/>
                <a:ea typeface="Calibri" panose="020F0502020204030204" pitchFamily="34" charset="0"/>
              </a:rPr>
              <a:t> knygoje sužinosite daugiau apie skirtumus tarp sveikų ir toksiškų santykių šeimoje.</a:t>
            </a:r>
            <a:endParaRPr lang="en-GB" dirty="0"/>
          </a:p>
          <a:p>
            <a:endParaRPr lang="en-GB" dirty="0"/>
          </a:p>
        </p:txBody>
      </p:sp>
      <p:pic>
        <p:nvPicPr>
          <p:cNvPr id="3" name="Santykiai3">
            <a:hlinkClick r:id="" action="ppaction://media"/>
            <a:extLst>
              <a:ext uri="{FF2B5EF4-FFF2-40B4-BE49-F238E27FC236}">
                <a16:creationId xmlns:a16="http://schemas.microsoft.com/office/drawing/2014/main" id="{6E3FB4A7-D179-4ECF-ACEA-AE992B5060A0}"/>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3265069" y="3904734"/>
            <a:ext cx="487363" cy="487363"/>
          </a:xfrm>
          <a:prstGeom prst="ellipse">
            <a:avLst/>
          </a:prstGeom>
          <a:ln>
            <a:noFill/>
          </a:ln>
          <a:effectLst>
            <a:softEdge rad="112500"/>
          </a:effectLst>
        </p:spPr>
      </p:pic>
    </p:spTree>
    <p:extLst>
      <p:ext uri="{BB962C8B-B14F-4D97-AF65-F5344CB8AC3E}">
        <p14:creationId xmlns:p14="http://schemas.microsoft.com/office/powerpoint/2010/main" val="1460970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3"/>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pic>
        <p:nvPicPr>
          <p:cNvPr id="17" name="Picture 16">
            <a:extLst>
              <a:ext uri="{FF2B5EF4-FFF2-40B4-BE49-F238E27FC236}">
                <a16:creationId xmlns:a16="http://schemas.microsoft.com/office/drawing/2014/main" id="{DDA26E64-E507-4885-99E4-003AD20ACBB6}"/>
              </a:ext>
            </a:extLst>
          </p:cNvPr>
          <p:cNvPicPr>
            <a:picLocks noChangeAspect="1"/>
          </p:cNvPicPr>
          <p:nvPr/>
        </p:nvPicPr>
        <p:blipFill rotWithShape="1">
          <a:blip r:embed="rId7"/>
          <a:srcRect b="19432"/>
          <a:stretch/>
        </p:blipFill>
        <p:spPr>
          <a:xfrm>
            <a:off x="3062411" y="616757"/>
            <a:ext cx="1619764" cy="1845423"/>
          </a:xfrm>
          <a:prstGeom prst="rect">
            <a:avLst/>
          </a:prstGeom>
        </p:spPr>
      </p:pic>
      <p:pic>
        <p:nvPicPr>
          <p:cNvPr id="21" name="Picture 20">
            <a:extLst>
              <a:ext uri="{FF2B5EF4-FFF2-40B4-BE49-F238E27FC236}">
                <a16:creationId xmlns:a16="http://schemas.microsoft.com/office/drawing/2014/main" id="{A9FF9EF7-539A-417E-8BCA-EEF359836AC2}"/>
              </a:ext>
            </a:extLst>
          </p:cNvPr>
          <p:cNvPicPr>
            <a:picLocks noChangeAspect="1"/>
          </p:cNvPicPr>
          <p:nvPr/>
        </p:nvPicPr>
        <p:blipFill rotWithShape="1">
          <a:blip r:embed="rId8"/>
          <a:srcRect l="28480" t="37198" r="29119" b="38332"/>
          <a:stretch/>
        </p:blipFill>
        <p:spPr>
          <a:xfrm>
            <a:off x="515969" y="2453685"/>
            <a:ext cx="2182112" cy="1780838"/>
          </a:xfrm>
          <a:prstGeom prst="rect">
            <a:avLst/>
          </a:prstGeom>
        </p:spPr>
      </p:pic>
      <p:pic>
        <p:nvPicPr>
          <p:cNvPr id="5" name="Picture 4">
            <a:extLst>
              <a:ext uri="{FF2B5EF4-FFF2-40B4-BE49-F238E27FC236}">
                <a16:creationId xmlns:a16="http://schemas.microsoft.com/office/drawing/2014/main" id="{462A5996-C42E-485F-A1CC-70554D0AB5A9}"/>
              </a:ext>
            </a:extLst>
          </p:cNvPr>
          <p:cNvPicPr>
            <a:picLocks noChangeAspect="1"/>
          </p:cNvPicPr>
          <p:nvPr/>
        </p:nvPicPr>
        <p:blipFill rotWithShape="1">
          <a:blip r:embed="rId9"/>
          <a:srcRect t="34383" b="26795"/>
          <a:stretch/>
        </p:blipFill>
        <p:spPr>
          <a:xfrm>
            <a:off x="5862697" y="489608"/>
            <a:ext cx="2850862" cy="1565091"/>
          </a:xfrm>
          <a:prstGeom prst="rect">
            <a:avLst/>
          </a:prstGeom>
        </p:spPr>
      </p:pic>
      <p:pic>
        <p:nvPicPr>
          <p:cNvPr id="4" name="Picture 3">
            <a:extLst>
              <a:ext uri="{FF2B5EF4-FFF2-40B4-BE49-F238E27FC236}">
                <a16:creationId xmlns:a16="http://schemas.microsoft.com/office/drawing/2014/main" id="{D5F08FCF-DDDA-496B-9809-D17F2F5EAD7B}"/>
              </a:ext>
            </a:extLst>
          </p:cNvPr>
          <p:cNvPicPr>
            <a:picLocks noChangeAspect="1"/>
          </p:cNvPicPr>
          <p:nvPr/>
        </p:nvPicPr>
        <p:blipFill>
          <a:blip r:embed="rId10"/>
          <a:stretch>
            <a:fillRect/>
          </a:stretch>
        </p:blipFill>
        <p:spPr>
          <a:xfrm>
            <a:off x="10413192" y="128712"/>
            <a:ext cx="1511939" cy="1560711"/>
          </a:xfrm>
          <a:prstGeom prst="rect">
            <a:avLst/>
          </a:prstGeom>
        </p:spPr>
      </p:pic>
      <p:sp>
        <p:nvSpPr>
          <p:cNvPr id="6" name="TextBox 5">
            <a:extLst>
              <a:ext uri="{FF2B5EF4-FFF2-40B4-BE49-F238E27FC236}">
                <a16:creationId xmlns:a16="http://schemas.microsoft.com/office/drawing/2014/main" id="{A2A54E6A-CC25-4ED1-975E-99238E3FBED3}"/>
              </a:ext>
            </a:extLst>
          </p:cNvPr>
          <p:cNvSpPr txBox="1"/>
          <p:nvPr/>
        </p:nvSpPr>
        <p:spPr>
          <a:xfrm>
            <a:off x="9527458" y="2488109"/>
            <a:ext cx="2252166" cy="369332"/>
          </a:xfrm>
          <a:prstGeom prst="rect">
            <a:avLst/>
          </a:prstGeom>
          <a:noFill/>
        </p:spPr>
        <p:txBody>
          <a:bodyPr wrap="square" rtlCol="0">
            <a:spAutoFit/>
          </a:bodyPr>
          <a:lstStyle/>
          <a:p>
            <a:endParaRPr lang="en-GB" dirty="0"/>
          </a:p>
        </p:txBody>
      </p:sp>
      <p:sp>
        <p:nvSpPr>
          <p:cNvPr id="3" name="TextBox 2">
            <a:extLst>
              <a:ext uri="{FF2B5EF4-FFF2-40B4-BE49-F238E27FC236}">
                <a16:creationId xmlns:a16="http://schemas.microsoft.com/office/drawing/2014/main" id="{7031C40D-686D-4C6C-8792-5624848AD558}"/>
              </a:ext>
            </a:extLst>
          </p:cNvPr>
          <p:cNvSpPr txBox="1"/>
          <p:nvPr/>
        </p:nvSpPr>
        <p:spPr>
          <a:xfrm>
            <a:off x="9725891" y="2262909"/>
            <a:ext cx="1950140" cy="2031325"/>
          </a:xfrm>
          <a:prstGeom prst="rect">
            <a:avLst/>
          </a:prstGeom>
          <a:noFill/>
        </p:spPr>
        <p:txBody>
          <a:bodyPr wrap="square" rtlCol="0">
            <a:spAutoFit/>
          </a:bodyPr>
          <a:lstStyle/>
          <a:p>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a:t>
            </a:r>
            <a:r>
              <a:rPr lang="lt-LT" sz="1800" dirty="0">
                <a:effectLst/>
                <a:latin typeface="Times New Roman" panose="02020603050405020304" pitchFamily="18" charset="0"/>
                <a:ea typeface="Calibri" panose="020F0502020204030204" pitchFamily="34" charset="0"/>
              </a:rPr>
              <a:t> knygoje sužinosite daugiau apie skirtumus tarp sveikų ir toksiškų santykių šeimoje.</a:t>
            </a:r>
            <a:endParaRPr lang="en-GB" dirty="0"/>
          </a:p>
          <a:p>
            <a:endParaRPr lang="en-GB" dirty="0"/>
          </a:p>
        </p:txBody>
      </p:sp>
      <p:sp>
        <p:nvSpPr>
          <p:cNvPr id="7" name="TextBox 6">
            <a:extLst>
              <a:ext uri="{FF2B5EF4-FFF2-40B4-BE49-F238E27FC236}">
                <a16:creationId xmlns:a16="http://schemas.microsoft.com/office/drawing/2014/main" id="{EB787FA5-0DC1-403A-A162-05B3EAA947A3}"/>
              </a:ext>
            </a:extLst>
          </p:cNvPr>
          <p:cNvSpPr txBox="1"/>
          <p:nvPr/>
        </p:nvSpPr>
        <p:spPr>
          <a:xfrm>
            <a:off x="3106259" y="2462180"/>
            <a:ext cx="5867485" cy="2677656"/>
          </a:xfrm>
          <a:prstGeom prst="rect">
            <a:avLst/>
          </a:prstGeom>
          <a:noFill/>
        </p:spPr>
        <p:txBody>
          <a:bodyPr wrap="square" rtlCol="0">
            <a:spAutoFit/>
          </a:bodyPr>
          <a:lstStyle/>
          <a:p>
            <a:pPr algn="just"/>
            <a:r>
              <a:rPr lang="lt-LT" sz="1400" i="1" dirty="0">
                <a:effectLst/>
                <a:latin typeface="Times New Roman" panose="02020603050405020304" pitchFamily="18" charset="0"/>
                <a:ea typeface="Calibri" panose="020F0502020204030204" pitchFamily="34" charset="0"/>
              </a:rPr>
              <a:t>Pykčio valdymas. </a:t>
            </a:r>
            <a:r>
              <a:rPr lang="lt-LT" sz="1400" dirty="0">
                <a:effectLst/>
                <a:latin typeface="Times New Roman" panose="02020603050405020304" pitchFamily="18" charset="0"/>
                <a:ea typeface="Calibri" panose="020F0502020204030204" pitchFamily="34" charset="0"/>
              </a:rPr>
              <a:t>Kartais mes visi supykstame, dėl tam tikrų priežasčių, susiklosčiusių aplinkybių, tačiau pykčio </a:t>
            </a:r>
            <a:r>
              <a:rPr lang="lt-LT" sz="1400" dirty="0" err="1">
                <a:effectLst/>
                <a:latin typeface="Times New Roman" panose="02020603050405020304" pitchFamily="18" charset="0"/>
                <a:ea typeface="Calibri" panose="020F0502020204030204" pitchFamily="34" charset="0"/>
              </a:rPr>
              <a:t>nevaldymas</a:t>
            </a:r>
            <a:r>
              <a:rPr lang="lt-LT" sz="1400" dirty="0">
                <a:effectLst/>
                <a:latin typeface="Times New Roman" panose="02020603050405020304" pitchFamily="18" charset="0"/>
                <a:ea typeface="Calibri" panose="020F0502020204030204" pitchFamily="34" charset="0"/>
              </a:rPr>
              <a:t>, gali turėti įtakos mūsų santykiams su kitais žmonėmis. Gera žinia ta, kad pykčio valdymui yra taikomos puikios metodikos, pavyzdžiui, gilūs įkvėpimai ir iškvėpimai, skaičiavimas iki dešimties ar tiesiog nuoširdus pokalbis su artimu žmogumi.</a:t>
            </a:r>
            <a:br>
              <a:rPr lang="lt-LT" sz="1400" u="sng" dirty="0">
                <a:effectLst/>
                <a:latin typeface="Times New Roman" panose="02020603050405020304" pitchFamily="18" charset="0"/>
                <a:ea typeface="Calibri" panose="020F0502020204030204" pitchFamily="34" charset="0"/>
              </a:rPr>
            </a:br>
            <a:r>
              <a:rPr lang="lt-LT" sz="1400" i="1" dirty="0">
                <a:effectLst/>
                <a:latin typeface="Times New Roman" panose="02020603050405020304" pitchFamily="18" charset="0"/>
                <a:ea typeface="Calibri" panose="020F0502020204030204" pitchFamily="34" charset="0"/>
              </a:rPr>
              <a:t>Baimė susiginčyti.</a:t>
            </a:r>
            <a:r>
              <a:rPr lang="lt-LT" sz="1400" dirty="0">
                <a:effectLst/>
                <a:latin typeface="Times New Roman" panose="02020603050405020304" pitchFamily="18" charset="0"/>
                <a:ea typeface="Calibri" panose="020F0502020204030204" pitchFamily="34" charset="0"/>
              </a:rPr>
              <a:t> Kartais mūsų nuomonė su kitais žmonėmis nesutampa, o dėl to gali kilti konfliktas. Žmonės, kurie moka gerai valdyti pykti ir bando konfliktus išspręsti taikiai, stengiasi niekada kito neįžeisti ir neįrodinėti, kas yra teisus. Taip pat, labiau tikėtina, kad konfliktus linkęs taikiai išspręsti žmogus, ieškos alternatyvų, kaip tai padaryti. Tačiau, jeigu konfliktas išsiplieskia ir jo neišeina išspręsti taikiai, geriau nustoti diskutuoti ir pabūti vienas nuo kito atskirai.  </a:t>
            </a:r>
            <a:endParaRPr lang="en-GB" sz="1400" dirty="0"/>
          </a:p>
        </p:txBody>
      </p:sp>
      <p:pic>
        <p:nvPicPr>
          <p:cNvPr id="8" name="Santykiai4">
            <a:hlinkClick r:id="" action="ppaction://media"/>
            <a:extLst>
              <a:ext uri="{FF2B5EF4-FFF2-40B4-BE49-F238E27FC236}">
                <a16:creationId xmlns:a16="http://schemas.microsoft.com/office/drawing/2014/main" id="{AB1C7BAB-41A5-4D5F-9817-DDDCA8F23D03}"/>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3106259" y="5147160"/>
            <a:ext cx="487363" cy="487363"/>
          </a:xfrm>
          <a:prstGeom prst="rect">
            <a:avLst/>
          </a:prstGeom>
        </p:spPr>
      </p:pic>
    </p:spTree>
    <p:extLst>
      <p:ext uri="{BB962C8B-B14F-4D97-AF65-F5344CB8AC3E}">
        <p14:creationId xmlns:p14="http://schemas.microsoft.com/office/powerpoint/2010/main" val="3967830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8"/>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0829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pic>
        <p:nvPicPr>
          <p:cNvPr id="17" name="Picture 16">
            <a:extLst>
              <a:ext uri="{FF2B5EF4-FFF2-40B4-BE49-F238E27FC236}">
                <a16:creationId xmlns:a16="http://schemas.microsoft.com/office/drawing/2014/main" id="{DDA26E64-E507-4885-99E4-003AD20ACBB6}"/>
              </a:ext>
            </a:extLst>
          </p:cNvPr>
          <p:cNvPicPr>
            <a:picLocks noChangeAspect="1"/>
          </p:cNvPicPr>
          <p:nvPr/>
        </p:nvPicPr>
        <p:blipFill rotWithShape="1">
          <a:blip r:embed="rId7"/>
          <a:srcRect b="19432"/>
          <a:stretch/>
        </p:blipFill>
        <p:spPr>
          <a:xfrm>
            <a:off x="3062411" y="616757"/>
            <a:ext cx="1619764" cy="1845423"/>
          </a:xfrm>
          <a:prstGeom prst="rect">
            <a:avLst/>
          </a:prstGeom>
        </p:spPr>
      </p:pic>
      <p:pic>
        <p:nvPicPr>
          <p:cNvPr id="21" name="Picture 20">
            <a:extLst>
              <a:ext uri="{FF2B5EF4-FFF2-40B4-BE49-F238E27FC236}">
                <a16:creationId xmlns:a16="http://schemas.microsoft.com/office/drawing/2014/main" id="{A9FF9EF7-539A-417E-8BCA-EEF359836AC2}"/>
              </a:ext>
            </a:extLst>
          </p:cNvPr>
          <p:cNvPicPr>
            <a:picLocks noChangeAspect="1"/>
          </p:cNvPicPr>
          <p:nvPr/>
        </p:nvPicPr>
        <p:blipFill rotWithShape="1">
          <a:blip r:embed="rId8"/>
          <a:srcRect l="28480" t="37198" r="29119" b="38332"/>
          <a:stretch/>
        </p:blipFill>
        <p:spPr>
          <a:xfrm>
            <a:off x="515969" y="2453685"/>
            <a:ext cx="2182112" cy="1780838"/>
          </a:xfrm>
          <a:prstGeom prst="rect">
            <a:avLst/>
          </a:prstGeom>
        </p:spPr>
      </p:pic>
      <p:pic>
        <p:nvPicPr>
          <p:cNvPr id="5" name="Picture 4">
            <a:extLst>
              <a:ext uri="{FF2B5EF4-FFF2-40B4-BE49-F238E27FC236}">
                <a16:creationId xmlns:a16="http://schemas.microsoft.com/office/drawing/2014/main" id="{462A5996-C42E-485F-A1CC-70554D0AB5A9}"/>
              </a:ext>
            </a:extLst>
          </p:cNvPr>
          <p:cNvPicPr>
            <a:picLocks noChangeAspect="1"/>
          </p:cNvPicPr>
          <p:nvPr/>
        </p:nvPicPr>
        <p:blipFill rotWithShape="1">
          <a:blip r:embed="rId9"/>
          <a:srcRect t="34383" b="26795"/>
          <a:stretch/>
        </p:blipFill>
        <p:spPr>
          <a:xfrm>
            <a:off x="5862697" y="489608"/>
            <a:ext cx="2850862" cy="1565091"/>
          </a:xfrm>
          <a:prstGeom prst="rect">
            <a:avLst/>
          </a:prstGeom>
        </p:spPr>
      </p:pic>
      <p:pic>
        <p:nvPicPr>
          <p:cNvPr id="4" name="Picture 3">
            <a:extLst>
              <a:ext uri="{FF2B5EF4-FFF2-40B4-BE49-F238E27FC236}">
                <a16:creationId xmlns:a16="http://schemas.microsoft.com/office/drawing/2014/main" id="{D5F08FCF-DDDA-496B-9809-D17F2F5EAD7B}"/>
              </a:ext>
            </a:extLst>
          </p:cNvPr>
          <p:cNvPicPr>
            <a:picLocks noChangeAspect="1"/>
          </p:cNvPicPr>
          <p:nvPr/>
        </p:nvPicPr>
        <p:blipFill>
          <a:blip r:embed="rId10"/>
          <a:stretch>
            <a:fillRect/>
          </a:stretch>
        </p:blipFill>
        <p:spPr>
          <a:xfrm>
            <a:off x="10413192" y="128712"/>
            <a:ext cx="1511939" cy="1560711"/>
          </a:xfrm>
          <a:prstGeom prst="rect">
            <a:avLst/>
          </a:prstGeom>
        </p:spPr>
      </p:pic>
      <p:sp>
        <p:nvSpPr>
          <p:cNvPr id="6" name="TextBox 5">
            <a:extLst>
              <a:ext uri="{FF2B5EF4-FFF2-40B4-BE49-F238E27FC236}">
                <a16:creationId xmlns:a16="http://schemas.microsoft.com/office/drawing/2014/main" id="{A2A54E6A-CC25-4ED1-975E-99238E3FBED3}"/>
              </a:ext>
            </a:extLst>
          </p:cNvPr>
          <p:cNvSpPr txBox="1"/>
          <p:nvPr/>
        </p:nvSpPr>
        <p:spPr>
          <a:xfrm>
            <a:off x="9527458" y="2488109"/>
            <a:ext cx="2252166" cy="369332"/>
          </a:xfrm>
          <a:prstGeom prst="rect">
            <a:avLst/>
          </a:prstGeom>
          <a:noFill/>
        </p:spPr>
        <p:txBody>
          <a:bodyPr wrap="square" rtlCol="0">
            <a:spAutoFit/>
          </a:bodyPr>
          <a:lstStyle/>
          <a:p>
            <a:endParaRPr lang="en-GB" dirty="0"/>
          </a:p>
        </p:txBody>
      </p:sp>
      <p:sp>
        <p:nvSpPr>
          <p:cNvPr id="3" name="TextBox 2">
            <a:extLst>
              <a:ext uri="{FF2B5EF4-FFF2-40B4-BE49-F238E27FC236}">
                <a16:creationId xmlns:a16="http://schemas.microsoft.com/office/drawing/2014/main" id="{7B4116FF-DF96-4315-B008-13319717F6BB}"/>
              </a:ext>
            </a:extLst>
          </p:cNvPr>
          <p:cNvSpPr txBox="1"/>
          <p:nvPr/>
        </p:nvSpPr>
        <p:spPr>
          <a:xfrm>
            <a:off x="9624291" y="2272145"/>
            <a:ext cx="1887261" cy="2308324"/>
          </a:xfrm>
          <a:prstGeom prst="rect">
            <a:avLst/>
          </a:prstGeom>
          <a:noFill/>
        </p:spPr>
        <p:txBody>
          <a:bodyPr wrap="square" rtlCol="0">
            <a:spAutoFit/>
          </a:bodyPr>
          <a:lstStyle/>
          <a:p>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a:t>
            </a:r>
            <a:r>
              <a:rPr lang="lt-LT" sz="1800" dirty="0">
                <a:effectLst/>
                <a:latin typeface="Times New Roman" panose="02020603050405020304" pitchFamily="18" charset="0"/>
                <a:ea typeface="Calibri" panose="020F0502020204030204" pitchFamily="34" charset="0"/>
              </a:rPr>
              <a:t> knygoje sužinosite daugiau apie skirtumus tarp sveikų ir toksiškų santykių šeimoje.</a:t>
            </a:r>
            <a:endParaRPr lang="en-GB" dirty="0"/>
          </a:p>
          <a:p>
            <a:endParaRPr lang="en-GB" dirty="0"/>
          </a:p>
        </p:txBody>
      </p:sp>
      <p:sp>
        <p:nvSpPr>
          <p:cNvPr id="7" name="TextBox 6">
            <a:extLst>
              <a:ext uri="{FF2B5EF4-FFF2-40B4-BE49-F238E27FC236}">
                <a16:creationId xmlns:a16="http://schemas.microsoft.com/office/drawing/2014/main" id="{9B5ADE6E-CB5C-4868-B878-EE78AC9BCAAC}"/>
              </a:ext>
            </a:extLst>
          </p:cNvPr>
          <p:cNvSpPr txBox="1"/>
          <p:nvPr/>
        </p:nvSpPr>
        <p:spPr>
          <a:xfrm>
            <a:off x="3206802" y="2765208"/>
            <a:ext cx="5778395" cy="1015663"/>
          </a:xfrm>
          <a:prstGeom prst="rect">
            <a:avLst/>
          </a:prstGeom>
          <a:noFill/>
        </p:spPr>
        <p:txBody>
          <a:bodyPr wrap="square" rtlCol="0">
            <a:spAutoFit/>
          </a:bodyPr>
          <a:lstStyle/>
          <a:p>
            <a:pPr algn="just"/>
            <a:r>
              <a:rPr lang="lt-LT" sz="1200" i="1" dirty="0">
                <a:effectLst/>
                <a:latin typeface="Times New Roman" panose="02020603050405020304" pitchFamily="18" charset="0"/>
                <a:ea typeface="Calibri" panose="020F0502020204030204" pitchFamily="34" charset="0"/>
              </a:rPr>
              <a:t>Problemų sprendimas. </a:t>
            </a:r>
            <a:r>
              <a:rPr lang="lt-LT" sz="1200" dirty="0">
                <a:effectLst/>
                <a:latin typeface="Times New Roman" panose="02020603050405020304" pitchFamily="18" charset="0"/>
                <a:ea typeface="Calibri" panose="020F0502020204030204" pitchFamily="34" charset="0"/>
              </a:rPr>
              <a:t>Artimieji gali išmokti spręsti problemas atrasdami naujus sprendimo būdus, pavyzdžiui,  ieškant problemų sprendimo būdų, galimų alternatyvų.</a:t>
            </a:r>
            <a:br>
              <a:rPr lang="lt-LT" sz="1200" u="sng" dirty="0">
                <a:effectLst/>
                <a:latin typeface="Times New Roman" panose="02020603050405020304" pitchFamily="18" charset="0"/>
                <a:ea typeface="Calibri" panose="020F0502020204030204" pitchFamily="34" charset="0"/>
              </a:rPr>
            </a:br>
            <a:r>
              <a:rPr lang="lt-LT" sz="1200" i="1" dirty="0">
                <a:effectLst/>
                <a:latin typeface="Times New Roman" panose="02020603050405020304" pitchFamily="18" charset="0"/>
                <a:ea typeface="Calibri" panose="020F0502020204030204" pitchFamily="34" charset="0"/>
              </a:rPr>
              <a:t>Supratimas.</a:t>
            </a:r>
            <a:r>
              <a:rPr lang="lt-LT" sz="1200" dirty="0">
                <a:effectLst/>
                <a:latin typeface="Times New Roman" panose="02020603050405020304" pitchFamily="18" charset="0"/>
                <a:ea typeface="Calibri" panose="020F0502020204030204" pitchFamily="34" charset="0"/>
              </a:rPr>
              <a:t> </a:t>
            </a:r>
            <a:r>
              <a:rPr lang="lt-LT" sz="1200" dirty="0" err="1">
                <a:effectLst/>
                <a:latin typeface="Times New Roman" panose="02020603050405020304" pitchFamily="18" charset="0"/>
                <a:ea typeface="Calibri" panose="020F0502020204030204" pitchFamily="34" charset="0"/>
              </a:rPr>
              <a:t>Emaptiškas</a:t>
            </a:r>
            <a:r>
              <a:rPr lang="lt-LT" sz="1200" dirty="0">
                <a:effectLst/>
                <a:latin typeface="Times New Roman" panose="02020603050405020304" pitchFamily="18" charset="0"/>
                <a:ea typeface="Calibri" panose="020F0502020204030204" pitchFamily="34" charset="0"/>
              </a:rPr>
              <a:t> įsijautimas į kito artimojo situaciją, stengimasis jį išklausyti, </a:t>
            </a:r>
            <a:r>
              <a:rPr lang="lt-LT" sz="1200" dirty="0" err="1">
                <a:effectLst/>
                <a:latin typeface="Times New Roman" panose="02020603050405020304" pitchFamily="18" charset="0"/>
                <a:ea typeface="Calibri" panose="020F0502020204030204" pitchFamily="34" charset="0"/>
              </a:rPr>
              <a:t>neikišant</a:t>
            </a:r>
            <a:r>
              <a:rPr lang="lt-LT" sz="1200" dirty="0">
                <a:effectLst/>
                <a:latin typeface="Times New Roman" panose="02020603050405020304" pitchFamily="18" charset="0"/>
                <a:ea typeface="Calibri" panose="020F0502020204030204" pitchFamily="34" charset="0"/>
              </a:rPr>
              <a:t> savo nuomonės ar patarimų. Taip pat, pagalba ieškant alternatyvų problemų sprendimui.</a:t>
            </a:r>
            <a:endParaRPr lang="en-GB" sz="1200" dirty="0"/>
          </a:p>
        </p:txBody>
      </p:sp>
      <p:pic>
        <p:nvPicPr>
          <p:cNvPr id="8" name="Santykiai5">
            <a:hlinkClick r:id="" action="ppaction://media"/>
            <a:extLst>
              <a:ext uri="{FF2B5EF4-FFF2-40B4-BE49-F238E27FC236}">
                <a16:creationId xmlns:a16="http://schemas.microsoft.com/office/drawing/2014/main" id="{5C1B5812-62B8-4BF6-B578-CAC094ADA263}"/>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3206802" y="3822100"/>
            <a:ext cx="487363" cy="487363"/>
          </a:xfrm>
          <a:prstGeom prst="ellipse">
            <a:avLst/>
          </a:prstGeom>
          <a:ln>
            <a:noFill/>
          </a:ln>
          <a:effectLst>
            <a:softEdge rad="112500"/>
          </a:effectLst>
        </p:spPr>
      </p:pic>
    </p:spTree>
    <p:extLst>
      <p:ext uri="{BB962C8B-B14F-4D97-AF65-F5344CB8AC3E}">
        <p14:creationId xmlns:p14="http://schemas.microsoft.com/office/powerpoint/2010/main" val="2288348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8"/>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106116" y="181902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pic>
        <p:nvPicPr>
          <p:cNvPr id="17" name="Picture 16">
            <a:extLst>
              <a:ext uri="{FF2B5EF4-FFF2-40B4-BE49-F238E27FC236}">
                <a16:creationId xmlns:a16="http://schemas.microsoft.com/office/drawing/2014/main" id="{DDA26E64-E507-4885-99E4-003AD20ACBB6}"/>
              </a:ext>
            </a:extLst>
          </p:cNvPr>
          <p:cNvPicPr>
            <a:picLocks noChangeAspect="1"/>
          </p:cNvPicPr>
          <p:nvPr/>
        </p:nvPicPr>
        <p:blipFill rotWithShape="1">
          <a:blip r:embed="rId7"/>
          <a:srcRect b="19432"/>
          <a:stretch/>
        </p:blipFill>
        <p:spPr>
          <a:xfrm>
            <a:off x="3062411" y="616757"/>
            <a:ext cx="1619764" cy="1845423"/>
          </a:xfrm>
          <a:prstGeom prst="rect">
            <a:avLst/>
          </a:prstGeom>
        </p:spPr>
      </p:pic>
      <p:pic>
        <p:nvPicPr>
          <p:cNvPr id="21" name="Picture 20">
            <a:extLst>
              <a:ext uri="{FF2B5EF4-FFF2-40B4-BE49-F238E27FC236}">
                <a16:creationId xmlns:a16="http://schemas.microsoft.com/office/drawing/2014/main" id="{A9FF9EF7-539A-417E-8BCA-EEF359836AC2}"/>
              </a:ext>
            </a:extLst>
          </p:cNvPr>
          <p:cNvPicPr>
            <a:picLocks noChangeAspect="1"/>
          </p:cNvPicPr>
          <p:nvPr/>
        </p:nvPicPr>
        <p:blipFill rotWithShape="1">
          <a:blip r:embed="rId8"/>
          <a:srcRect l="28480" t="37198" r="29119" b="38332"/>
          <a:stretch/>
        </p:blipFill>
        <p:spPr>
          <a:xfrm>
            <a:off x="515969" y="2453685"/>
            <a:ext cx="2182112" cy="1780838"/>
          </a:xfrm>
          <a:prstGeom prst="rect">
            <a:avLst/>
          </a:prstGeom>
        </p:spPr>
      </p:pic>
      <p:pic>
        <p:nvPicPr>
          <p:cNvPr id="5" name="Picture 4">
            <a:extLst>
              <a:ext uri="{FF2B5EF4-FFF2-40B4-BE49-F238E27FC236}">
                <a16:creationId xmlns:a16="http://schemas.microsoft.com/office/drawing/2014/main" id="{462A5996-C42E-485F-A1CC-70554D0AB5A9}"/>
              </a:ext>
            </a:extLst>
          </p:cNvPr>
          <p:cNvPicPr>
            <a:picLocks noChangeAspect="1"/>
          </p:cNvPicPr>
          <p:nvPr/>
        </p:nvPicPr>
        <p:blipFill rotWithShape="1">
          <a:blip r:embed="rId9"/>
          <a:srcRect t="34383" b="26795"/>
          <a:stretch/>
        </p:blipFill>
        <p:spPr>
          <a:xfrm>
            <a:off x="5862697" y="489608"/>
            <a:ext cx="2850862" cy="1565091"/>
          </a:xfrm>
          <a:prstGeom prst="rect">
            <a:avLst/>
          </a:prstGeom>
        </p:spPr>
      </p:pic>
      <p:pic>
        <p:nvPicPr>
          <p:cNvPr id="4" name="Picture 3">
            <a:extLst>
              <a:ext uri="{FF2B5EF4-FFF2-40B4-BE49-F238E27FC236}">
                <a16:creationId xmlns:a16="http://schemas.microsoft.com/office/drawing/2014/main" id="{D5F08FCF-DDDA-496B-9809-D17F2F5EAD7B}"/>
              </a:ext>
            </a:extLst>
          </p:cNvPr>
          <p:cNvPicPr>
            <a:picLocks noChangeAspect="1"/>
          </p:cNvPicPr>
          <p:nvPr/>
        </p:nvPicPr>
        <p:blipFill>
          <a:blip r:embed="rId10"/>
          <a:stretch>
            <a:fillRect/>
          </a:stretch>
        </p:blipFill>
        <p:spPr>
          <a:xfrm>
            <a:off x="10413192" y="128712"/>
            <a:ext cx="1511939" cy="1560711"/>
          </a:xfrm>
          <a:prstGeom prst="rect">
            <a:avLst/>
          </a:prstGeom>
        </p:spPr>
      </p:pic>
      <p:sp>
        <p:nvSpPr>
          <p:cNvPr id="6" name="TextBox 5">
            <a:extLst>
              <a:ext uri="{FF2B5EF4-FFF2-40B4-BE49-F238E27FC236}">
                <a16:creationId xmlns:a16="http://schemas.microsoft.com/office/drawing/2014/main" id="{A2A54E6A-CC25-4ED1-975E-99238E3FBED3}"/>
              </a:ext>
            </a:extLst>
          </p:cNvPr>
          <p:cNvSpPr txBox="1"/>
          <p:nvPr/>
        </p:nvSpPr>
        <p:spPr>
          <a:xfrm>
            <a:off x="9527458" y="2488109"/>
            <a:ext cx="2252166" cy="369332"/>
          </a:xfrm>
          <a:prstGeom prst="rect">
            <a:avLst/>
          </a:prstGeom>
          <a:noFill/>
        </p:spPr>
        <p:txBody>
          <a:bodyPr wrap="square" rtlCol="0">
            <a:spAutoFit/>
          </a:bodyPr>
          <a:lstStyle/>
          <a:p>
            <a:endParaRPr lang="en-GB" dirty="0"/>
          </a:p>
        </p:txBody>
      </p:sp>
      <p:sp>
        <p:nvSpPr>
          <p:cNvPr id="3" name="TextBox 2">
            <a:extLst>
              <a:ext uri="{FF2B5EF4-FFF2-40B4-BE49-F238E27FC236}">
                <a16:creationId xmlns:a16="http://schemas.microsoft.com/office/drawing/2014/main" id="{3CDF9A30-4C80-43B7-8CDF-634189741C1C}"/>
              </a:ext>
            </a:extLst>
          </p:cNvPr>
          <p:cNvSpPr txBox="1"/>
          <p:nvPr/>
        </p:nvSpPr>
        <p:spPr>
          <a:xfrm>
            <a:off x="9836727" y="2327564"/>
            <a:ext cx="2088404" cy="1754326"/>
          </a:xfrm>
          <a:prstGeom prst="rect">
            <a:avLst/>
          </a:prstGeom>
          <a:noFill/>
        </p:spPr>
        <p:txBody>
          <a:bodyPr wrap="square" rtlCol="0">
            <a:spAutoFit/>
          </a:bodyPr>
          <a:lstStyle/>
          <a:p>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a:t>
            </a:r>
            <a:r>
              <a:rPr lang="lt-LT" sz="1800" dirty="0">
                <a:effectLst/>
                <a:latin typeface="Times New Roman" panose="02020603050405020304" pitchFamily="18" charset="0"/>
                <a:ea typeface="Calibri" panose="020F0502020204030204" pitchFamily="34" charset="0"/>
              </a:rPr>
              <a:t> knygoje sužinosite daugiau apie skirtumus tarp sveikų ir toksiškų santykių šeimoje.</a:t>
            </a:r>
            <a:endParaRPr lang="en-GB" dirty="0"/>
          </a:p>
          <a:p>
            <a:endParaRPr lang="en-GB" dirty="0"/>
          </a:p>
        </p:txBody>
      </p:sp>
      <p:sp>
        <p:nvSpPr>
          <p:cNvPr id="7" name="TextBox 6">
            <a:extLst>
              <a:ext uri="{FF2B5EF4-FFF2-40B4-BE49-F238E27FC236}">
                <a16:creationId xmlns:a16="http://schemas.microsoft.com/office/drawing/2014/main" id="{0236F135-2FFB-4010-BB9E-9981A59FD539}"/>
              </a:ext>
            </a:extLst>
          </p:cNvPr>
          <p:cNvSpPr txBox="1"/>
          <p:nvPr/>
        </p:nvSpPr>
        <p:spPr>
          <a:xfrm>
            <a:off x="3556000" y="2761673"/>
            <a:ext cx="5273964" cy="1384995"/>
          </a:xfrm>
          <a:prstGeom prst="rect">
            <a:avLst/>
          </a:prstGeom>
          <a:noFill/>
        </p:spPr>
        <p:txBody>
          <a:bodyPr wrap="square" rtlCol="0">
            <a:spAutoFit/>
          </a:bodyPr>
          <a:lstStyle/>
          <a:p>
            <a:r>
              <a:rPr lang="lt-LT" sz="1400" i="1" dirty="0">
                <a:effectLst/>
                <a:latin typeface="Times New Roman" panose="02020603050405020304" pitchFamily="18" charset="0"/>
                <a:ea typeface="Calibri" panose="020F0502020204030204" pitchFamily="34" charset="0"/>
              </a:rPr>
              <a:t>Pasitikėjimas savimi.  </a:t>
            </a:r>
            <a:r>
              <a:rPr lang="lt-LT" sz="1400" dirty="0">
                <a:effectLst/>
                <a:latin typeface="Times New Roman" panose="02020603050405020304" pitchFamily="18" charset="0"/>
                <a:ea typeface="Calibri" panose="020F0502020204030204" pitchFamily="34" charset="0"/>
              </a:rPr>
              <a:t>Kai žmogus pasitiki savimi, tai gali padėti užtikrinti sklandžius ir gerus </a:t>
            </a:r>
            <a:r>
              <a:rPr lang="lt-LT" sz="1400" dirty="0">
                <a:latin typeface="Times New Roman" panose="02020603050405020304" pitchFamily="18" charset="0"/>
                <a:ea typeface="Calibri" panose="020F0502020204030204" pitchFamily="34" charset="0"/>
              </a:rPr>
              <a:t>tarpusavio santykius su kitais asmenimis. </a:t>
            </a:r>
            <a:r>
              <a:rPr lang="lt-LT" sz="1400" dirty="0">
                <a:effectLst/>
                <a:latin typeface="Times New Roman" panose="02020603050405020304" pitchFamily="18" charset="0"/>
                <a:ea typeface="Calibri" panose="020F0502020204030204" pitchFamily="34" charset="0"/>
              </a:rPr>
              <a:t>Tai rodo, kad jie yra pakankamai ramūs, kad leistų šeimos nariams išsakyti savo nuomones, </a:t>
            </a:r>
            <a:r>
              <a:rPr lang="lt-LT" sz="1400" dirty="0">
                <a:latin typeface="Times New Roman" panose="02020603050405020304" pitchFamily="18" charset="0"/>
                <a:ea typeface="Calibri" panose="020F0502020204030204" pitchFamily="34" charset="0"/>
              </a:rPr>
              <a:t>„nekišant“ </a:t>
            </a:r>
            <a:r>
              <a:rPr lang="lt-LT" sz="1400" dirty="0">
                <a:effectLst/>
                <a:latin typeface="Times New Roman" panose="02020603050405020304" pitchFamily="18" charset="0"/>
                <a:ea typeface="Calibri" panose="020F0502020204030204" pitchFamily="34" charset="0"/>
              </a:rPr>
              <a:t> jiems savosios.</a:t>
            </a:r>
            <a:br>
              <a:rPr lang="lt-LT" sz="1400" dirty="0">
                <a:effectLst/>
                <a:latin typeface="Times New Roman" panose="02020603050405020304" pitchFamily="18" charset="0"/>
                <a:ea typeface="Calibri" panose="020F0502020204030204" pitchFamily="34" charset="0"/>
              </a:rPr>
            </a:br>
            <a:r>
              <a:rPr lang="fi-FI" sz="1400" i="1" dirty="0">
                <a:effectLst/>
                <a:latin typeface="Times New Roman" panose="02020603050405020304" pitchFamily="18" charset="0"/>
                <a:ea typeface="Calibri" panose="020F0502020204030204" pitchFamily="34" charset="0"/>
              </a:rPr>
              <a:t>Buvimas sektinu pavyzdžiu. </a:t>
            </a:r>
            <a:r>
              <a:rPr lang="lt-LT" sz="1400" dirty="0">
                <a:effectLst/>
                <a:latin typeface="Times New Roman" panose="02020603050405020304" pitchFamily="18" charset="0"/>
                <a:ea typeface="Calibri" panose="020F0502020204030204" pitchFamily="34" charset="0"/>
              </a:rPr>
              <a:t>Pagarbiai elgdamasis su savimi ir kitais </a:t>
            </a:r>
            <a:r>
              <a:rPr lang="fi-FI" sz="1400" dirty="0">
                <a:effectLst/>
                <a:latin typeface="Times New Roman" panose="02020603050405020304" pitchFamily="18" charset="0"/>
                <a:ea typeface="Calibri" panose="020F0502020204030204" pitchFamily="34" charset="0"/>
              </a:rPr>
              <a:t>žmogus gali įkvėpti draugus ir šeimą taip pat elgtis pagarbiai</a:t>
            </a:r>
            <a:r>
              <a:rPr lang="lt-LT" sz="1400" dirty="0">
                <a:effectLst/>
                <a:latin typeface="Times New Roman" panose="02020603050405020304" pitchFamily="18" charset="0"/>
                <a:ea typeface="Calibri" panose="020F0502020204030204" pitchFamily="34" charset="0"/>
              </a:rPr>
              <a:t> su juo.</a:t>
            </a:r>
            <a:endParaRPr lang="en-GB" sz="1400" dirty="0"/>
          </a:p>
        </p:txBody>
      </p:sp>
      <p:pic>
        <p:nvPicPr>
          <p:cNvPr id="8" name="Santykiai6">
            <a:hlinkClick r:id="" action="ppaction://media"/>
            <a:extLst>
              <a:ext uri="{FF2B5EF4-FFF2-40B4-BE49-F238E27FC236}">
                <a16:creationId xmlns:a16="http://schemas.microsoft.com/office/drawing/2014/main" id="{37EFDA22-6887-4BDA-B1F3-E1C7CA9361BB}"/>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3556000" y="4146668"/>
            <a:ext cx="487363" cy="487363"/>
          </a:xfrm>
          <a:prstGeom prst="ellipse">
            <a:avLst/>
          </a:prstGeom>
          <a:ln>
            <a:noFill/>
          </a:ln>
          <a:effectLst>
            <a:softEdge rad="112500"/>
          </a:effectLst>
        </p:spPr>
      </p:pic>
    </p:spTree>
    <p:extLst>
      <p:ext uri="{BB962C8B-B14F-4D97-AF65-F5344CB8AC3E}">
        <p14:creationId xmlns:p14="http://schemas.microsoft.com/office/powerpoint/2010/main" val="3406993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8"/>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0829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pic>
        <p:nvPicPr>
          <p:cNvPr id="17" name="Picture 16">
            <a:extLst>
              <a:ext uri="{FF2B5EF4-FFF2-40B4-BE49-F238E27FC236}">
                <a16:creationId xmlns:a16="http://schemas.microsoft.com/office/drawing/2014/main" id="{DDA26E64-E507-4885-99E4-003AD20ACBB6}"/>
              </a:ext>
            </a:extLst>
          </p:cNvPr>
          <p:cNvPicPr>
            <a:picLocks noChangeAspect="1"/>
          </p:cNvPicPr>
          <p:nvPr/>
        </p:nvPicPr>
        <p:blipFill rotWithShape="1">
          <a:blip r:embed="rId7"/>
          <a:srcRect b="19432"/>
          <a:stretch/>
        </p:blipFill>
        <p:spPr>
          <a:xfrm>
            <a:off x="3062411" y="616757"/>
            <a:ext cx="1619764" cy="1845423"/>
          </a:xfrm>
          <a:prstGeom prst="rect">
            <a:avLst/>
          </a:prstGeom>
        </p:spPr>
      </p:pic>
      <p:pic>
        <p:nvPicPr>
          <p:cNvPr id="21" name="Picture 20">
            <a:extLst>
              <a:ext uri="{FF2B5EF4-FFF2-40B4-BE49-F238E27FC236}">
                <a16:creationId xmlns:a16="http://schemas.microsoft.com/office/drawing/2014/main" id="{A9FF9EF7-539A-417E-8BCA-EEF359836AC2}"/>
              </a:ext>
            </a:extLst>
          </p:cNvPr>
          <p:cNvPicPr>
            <a:picLocks noChangeAspect="1"/>
          </p:cNvPicPr>
          <p:nvPr/>
        </p:nvPicPr>
        <p:blipFill rotWithShape="1">
          <a:blip r:embed="rId8"/>
          <a:srcRect l="28480" t="37198" r="29119" b="38332"/>
          <a:stretch/>
        </p:blipFill>
        <p:spPr>
          <a:xfrm>
            <a:off x="515969" y="2453685"/>
            <a:ext cx="2182112" cy="1780838"/>
          </a:xfrm>
          <a:prstGeom prst="rect">
            <a:avLst/>
          </a:prstGeom>
        </p:spPr>
      </p:pic>
      <p:pic>
        <p:nvPicPr>
          <p:cNvPr id="5" name="Picture 4">
            <a:extLst>
              <a:ext uri="{FF2B5EF4-FFF2-40B4-BE49-F238E27FC236}">
                <a16:creationId xmlns:a16="http://schemas.microsoft.com/office/drawing/2014/main" id="{462A5996-C42E-485F-A1CC-70554D0AB5A9}"/>
              </a:ext>
            </a:extLst>
          </p:cNvPr>
          <p:cNvPicPr>
            <a:picLocks noChangeAspect="1"/>
          </p:cNvPicPr>
          <p:nvPr/>
        </p:nvPicPr>
        <p:blipFill rotWithShape="1">
          <a:blip r:embed="rId9"/>
          <a:srcRect t="34383" b="26795"/>
          <a:stretch/>
        </p:blipFill>
        <p:spPr>
          <a:xfrm>
            <a:off x="5862697" y="489608"/>
            <a:ext cx="2850862" cy="1565091"/>
          </a:xfrm>
          <a:prstGeom prst="rect">
            <a:avLst/>
          </a:prstGeom>
        </p:spPr>
      </p:pic>
      <p:pic>
        <p:nvPicPr>
          <p:cNvPr id="4" name="Picture 3">
            <a:extLst>
              <a:ext uri="{FF2B5EF4-FFF2-40B4-BE49-F238E27FC236}">
                <a16:creationId xmlns:a16="http://schemas.microsoft.com/office/drawing/2014/main" id="{D5F08FCF-DDDA-496B-9809-D17F2F5EAD7B}"/>
              </a:ext>
            </a:extLst>
          </p:cNvPr>
          <p:cNvPicPr>
            <a:picLocks noChangeAspect="1"/>
          </p:cNvPicPr>
          <p:nvPr/>
        </p:nvPicPr>
        <p:blipFill>
          <a:blip r:embed="rId10"/>
          <a:stretch>
            <a:fillRect/>
          </a:stretch>
        </p:blipFill>
        <p:spPr>
          <a:xfrm>
            <a:off x="10413192" y="128712"/>
            <a:ext cx="1511939" cy="1560711"/>
          </a:xfrm>
          <a:prstGeom prst="rect">
            <a:avLst/>
          </a:prstGeom>
        </p:spPr>
      </p:pic>
      <p:sp>
        <p:nvSpPr>
          <p:cNvPr id="6" name="TextBox 5">
            <a:extLst>
              <a:ext uri="{FF2B5EF4-FFF2-40B4-BE49-F238E27FC236}">
                <a16:creationId xmlns:a16="http://schemas.microsoft.com/office/drawing/2014/main" id="{A2A54E6A-CC25-4ED1-975E-99238E3FBED3}"/>
              </a:ext>
            </a:extLst>
          </p:cNvPr>
          <p:cNvSpPr txBox="1"/>
          <p:nvPr/>
        </p:nvSpPr>
        <p:spPr>
          <a:xfrm>
            <a:off x="9527458" y="2488109"/>
            <a:ext cx="2252166" cy="369332"/>
          </a:xfrm>
          <a:prstGeom prst="rect">
            <a:avLst/>
          </a:prstGeom>
          <a:noFill/>
        </p:spPr>
        <p:txBody>
          <a:bodyPr wrap="square" rtlCol="0">
            <a:spAutoFit/>
          </a:bodyPr>
          <a:lstStyle/>
          <a:p>
            <a:endParaRPr lang="en-GB" dirty="0"/>
          </a:p>
        </p:txBody>
      </p:sp>
      <p:sp>
        <p:nvSpPr>
          <p:cNvPr id="3" name="TextBox 2">
            <a:extLst>
              <a:ext uri="{FF2B5EF4-FFF2-40B4-BE49-F238E27FC236}">
                <a16:creationId xmlns:a16="http://schemas.microsoft.com/office/drawing/2014/main" id="{CFA39E95-49A7-42E6-83FD-0F853C52C82F}"/>
              </a:ext>
            </a:extLst>
          </p:cNvPr>
          <p:cNvSpPr txBox="1"/>
          <p:nvPr/>
        </p:nvSpPr>
        <p:spPr>
          <a:xfrm>
            <a:off x="9527458" y="2453685"/>
            <a:ext cx="1984094" cy="2031325"/>
          </a:xfrm>
          <a:prstGeom prst="rect">
            <a:avLst/>
          </a:prstGeom>
          <a:noFill/>
        </p:spPr>
        <p:txBody>
          <a:bodyPr wrap="square" rtlCol="0">
            <a:spAutoFit/>
          </a:bodyPr>
          <a:lstStyle/>
          <a:p>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a:t>
            </a:r>
            <a:r>
              <a:rPr lang="lt-LT" sz="1800" dirty="0">
                <a:effectLst/>
                <a:latin typeface="Times New Roman" panose="02020603050405020304" pitchFamily="18" charset="0"/>
                <a:ea typeface="Calibri" panose="020F0502020204030204" pitchFamily="34" charset="0"/>
              </a:rPr>
              <a:t> knygoje sužinosite daugiau apie skirtumus tarp sveikų ir toksiškų santykių šeimoje.</a:t>
            </a:r>
            <a:endParaRPr lang="en-GB" dirty="0"/>
          </a:p>
          <a:p>
            <a:endParaRPr lang="en-GB" dirty="0"/>
          </a:p>
        </p:txBody>
      </p:sp>
      <p:sp>
        <p:nvSpPr>
          <p:cNvPr id="7" name="TextBox 6">
            <a:extLst>
              <a:ext uri="{FF2B5EF4-FFF2-40B4-BE49-F238E27FC236}">
                <a16:creationId xmlns:a16="http://schemas.microsoft.com/office/drawing/2014/main" id="{4C741CAB-DCEF-4AA5-BAF2-3D897364AA9C}"/>
              </a:ext>
            </a:extLst>
          </p:cNvPr>
          <p:cNvSpPr txBox="1"/>
          <p:nvPr/>
        </p:nvSpPr>
        <p:spPr>
          <a:xfrm>
            <a:off x="3356468" y="2556445"/>
            <a:ext cx="5357091" cy="1661993"/>
          </a:xfrm>
          <a:prstGeom prst="rect">
            <a:avLst/>
          </a:prstGeom>
          <a:noFill/>
        </p:spPr>
        <p:txBody>
          <a:bodyPr wrap="square" rtlCol="0">
            <a:spAutoFit/>
          </a:bodyPr>
          <a:lstStyle/>
          <a:p>
            <a:r>
              <a:rPr lang="en-GB" sz="1400" b="1" i="1" u="sng" dirty="0" err="1">
                <a:latin typeface="Times New Roman" panose="02020603050405020304" pitchFamily="18" charset="0"/>
                <a:cs typeface="Times New Roman" panose="02020603050405020304" pitchFamily="18" charset="0"/>
              </a:rPr>
              <a:t>Toksiški</a:t>
            </a:r>
            <a:r>
              <a:rPr lang="en-GB" sz="1400" b="1" i="1" u="sng" dirty="0">
                <a:latin typeface="Times New Roman" panose="02020603050405020304" pitchFamily="18" charset="0"/>
                <a:cs typeface="Times New Roman" panose="02020603050405020304" pitchFamily="18" charset="0"/>
              </a:rPr>
              <a:t> </a:t>
            </a:r>
            <a:r>
              <a:rPr lang="en-GB" sz="1400" b="1" i="1" u="sng" dirty="0" err="1">
                <a:latin typeface="Times New Roman" panose="02020603050405020304" pitchFamily="18" charset="0"/>
                <a:cs typeface="Times New Roman" panose="02020603050405020304" pitchFamily="18" charset="0"/>
              </a:rPr>
              <a:t>santykiai</a:t>
            </a:r>
            <a:endParaRPr lang="lt-LT" sz="1400" b="1" i="1" u="sng" dirty="0">
              <a:latin typeface="Times New Roman" panose="02020603050405020304" pitchFamily="18" charset="0"/>
              <a:cs typeface="Times New Roman" panose="02020603050405020304" pitchFamily="18" charset="0"/>
            </a:endParaRPr>
          </a:p>
          <a:p>
            <a:pPr algn="just"/>
            <a:endParaRPr lang="lt-LT" sz="1400" dirty="0">
              <a:latin typeface="Times New Roman" panose="02020603050405020304" pitchFamily="18" charset="0"/>
              <a:cs typeface="Times New Roman" panose="02020603050405020304" pitchFamily="18" charset="0"/>
            </a:endParaRPr>
          </a:p>
          <a:p>
            <a:pPr algn="just"/>
            <a:r>
              <a:rPr lang="lt-LT" sz="1400" dirty="0">
                <a:latin typeface="Times New Roman" panose="02020603050405020304" pitchFamily="18" charset="0"/>
                <a:cs typeface="Times New Roman" panose="02020603050405020304" pitchFamily="18" charset="0"/>
              </a:rPr>
              <a:t>Tai yra pagrindinės toksiškų santykių savybės:</a:t>
            </a:r>
          </a:p>
          <a:p>
            <a:pPr algn="just"/>
            <a:endParaRPr lang="lt-LT" sz="1400" dirty="0">
              <a:latin typeface="Times New Roman" panose="02020603050405020304" pitchFamily="18" charset="0"/>
              <a:cs typeface="Times New Roman" panose="02020603050405020304" pitchFamily="18" charset="0"/>
            </a:endParaRPr>
          </a:p>
          <a:p>
            <a:pPr algn="just"/>
            <a:r>
              <a:rPr lang="lt-LT" sz="1400" i="1" dirty="0">
                <a:latin typeface="Times New Roman" panose="02020603050405020304" pitchFamily="18" charset="0"/>
                <a:cs typeface="Times New Roman" panose="02020603050405020304" pitchFamily="18" charset="0"/>
              </a:rPr>
              <a:t>Kontroliavimas</a:t>
            </a:r>
            <a:r>
              <a:rPr lang="lt-LT" sz="1400" dirty="0">
                <a:latin typeface="Times New Roman" panose="02020603050405020304" pitchFamily="18" charset="0"/>
                <a:cs typeface="Times New Roman" panose="02020603050405020304" pitchFamily="18" charset="0"/>
              </a:rPr>
              <a:t>. Kai kurie šeimos nariai priima visus sprendimus nepasitarę ir nurodinėja kitiems, ką turi daryti.</a:t>
            </a:r>
          </a:p>
          <a:p>
            <a:endParaRPr lang="en-GB" dirty="0"/>
          </a:p>
        </p:txBody>
      </p:sp>
      <p:pic>
        <p:nvPicPr>
          <p:cNvPr id="8" name="Santykiai7">
            <a:hlinkClick r:id="" action="ppaction://media"/>
            <a:extLst>
              <a:ext uri="{FF2B5EF4-FFF2-40B4-BE49-F238E27FC236}">
                <a16:creationId xmlns:a16="http://schemas.microsoft.com/office/drawing/2014/main" id="{41882AC0-42AD-479C-B268-C74C389B21AB}"/>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3356468" y="3974756"/>
            <a:ext cx="487363" cy="487363"/>
          </a:xfrm>
          <a:prstGeom prst="ellipse">
            <a:avLst/>
          </a:prstGeom>
          <a:ln>
            <a:noFill/>
          </a:ln>
          <a:effectLst>
            <a:softEdge rad="112500"/>
          </a:effectLst>
        </p:spPr>
      </p:pic>
    </p:spTree>
    <p:extLst>
      <p:ext uri="{BB962C8B-B14F-4D97-AF65-F5344CB8AC3E}">
        <p14:creationId xmlns:p14="http://schemas.microsoft.com/office/powerpoint/2010/main" val="2820754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8"/>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0829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pic>
        <p:nvPicPr>
          <p:cNvPr id="17" name="Picture 16">
            <a:extLst>
              <a:ext uri="{FF2B5EF4-FFF2-40B4-BE49-F238E27FC236}">
                <a16:creationId xmlns:a16="http://schemas.microsoft.com/office/drawing/2014/main" id="{DDA26E64-E507-4885-99E4-003AD20ACBB6}"/>
              </a:ext>
            </a:extLst>
          </p:cNvPr>
          <p:cNvPicPr>
            <a:picLocks noChangeAspect="1"/>
          </p:cNvPicPr>
          <p:nvPr/>
        </p:nvPicPr>
        <p:blipFill rotWithShape="1">
          <a:blip r:embed="rId7"/>
          <a:srcRect b="19432"/>
          <a:stretch/>
        </p:blipFill>
        <p:spPr>
          <a:xfrm>
            <a:off x="3062411" y="616757"/>
            <a:ext cx="1619764" cy="1845423"/>
          </a:xfrm>
          <a:prstGeom prst="rect">
            <a:avLst/>
          </a:prstGeom>
        </p:spPr>
      </p:pic>
      <p:pic>
        <p:nvPicPr>
          <p:cNvPr id="21" name="Picture 20">
            <a:extLst>
              <a:ext uri="{FF2B5EF4-FFF2-40B4-BE49-F238E27FC236}">
                <a16:creationId xmlns:a16="http://schemas.microsoft.com/office/drawing/2014/main" id="{A9FF9EF7-539A-417E-8BCA-EEF359836AC2}"/>
              </a:ext>
            </a:extLst>
          </p:cNvPr>
          <p:cNvPicPr>
            <a:picLocks noChangeAspect="1"/>
          </p:cNvPicPr>
          <p:nvPr/>
        </p:nvPicPr>
        <p:blipFill rotWithShape="1">
          <a:blip r:embed="rId8"/>
          <a:srcRect l="28480" t="37198" r="29119" b="38332"/>
          <a:stretch/>
        </p:blipFill>
        <p:spPr>
          <a:xfrm>
            <a:off x="515969" y="2453685"/>
            <a:ext cx="2182112" cy="1780838"/>
          </a:xfrm>
          <a:prstGeom prst="rect">
            <a:avLst/>
          </a:prstGeom>
        </p:spPr>
      </p:pic>
      <p:pic>
        <p:nvPicPr>
          <p:cNvPr id="5" name="Picture 4">
            <a:extLst>
              <a:ext uri="{FF2B5EF4-FFF2-40B4-BE49-F238E27FC236}">
                <a16:creationId xmlns:a16="http://schemas.microsoft.com/office/drawing/2014/main" id="{462A5996-C42E-485F-A1CC-70554D0AB5A9}"/>
              </a:ext>
            </a:extLst>
          </p:cNvPr>
          <p:cNvPicPr>
            <a:picLocks noChangeAspect="1"/>
          </p:cNvPicPr>
          <p:nvPr/>
        </p:nvPicPr>
        <p:blipFill rotWithShape="1">
          <a:blip r:embed="rId9"/>
          <a:srcRect t="34383" b="26795"/>
          <a:stretch/>
        </p:blipFill>
        <p:spPr>
          <a:xfrm>
            <a:off x="5862697" y="489608"/>
            <a:ext cx="2850862" cy="1565091"/>
          </a:xfrm>
          <a:prstGeom prst="rect">
            <a:avLst/>
          </a:prstGeom>
        </p:spPr>
      </p:pic>
      <p:pic>
        <p:nvPicPr>
          <p:cNvPr id="4" name="Picture 3">
            <a:extLst>
              <a:ext uri="{FF2B5EF4-FFF2-40B4-BE49-F238E27FC236}">
                <a16:creationId xmlns:a16="http://schemas.microsoft.com/office/drawing/2014/main" id="{D5F08FCF-DDDA-496B-9809-D17F2F5EAD7B}"/>
              </a:ext>
            </a:extLst>
          </p:cNvPr>
          <p:cNvPicPr>
            <a:picLocks noChangeAspect="1"/>
          </p:cNvPicPr>
          <p:nvPr/>
        </p:nvPicPr>
        <p:blipFill>
          <a:blip r:embed="rId10"/>
          <a:stretch>
            <a:fillRect/>
          </a:stretch>
        </p:blipFill>
        <p:spPr>
          <a:xfrm>
            <a:off x="10413192" y="128712"/>
            <a:ext cx="1511939" cy="1560711"/>
          </a:xfrm>
          <a:prstGeom prst="rect">
            <a:avLst/>
          </a:prstGeom>
        </p:spPr>
      </p:pic>
      <p:sp>
        <p:nvSpPr>
          <p:cNvPr id="6" name="TextBox 5">
            <a:extLst>
              <a:ext uri="{FF2B5EF4-FFF2-40B4-BE49-F238E27FC236}">
                <a16:creationId xmlns:a16="http://schemas.microsoft.com/office/drawing/2014/main" id="{A2A54E6A-CC25-4ED1-975E-99238E3FBED3}"/>
              </a:ext>
            </a:extLst>
          </p:cNvPr>
          <p:cNvSpPr txBox="1"/>
          <p:nvPr/>
        </p:nvSpPr>
        <p:spPr>
          <a:xfrm>
            <a:off x="9527458" y="2488109"/>
            <a:ext cx="2252166" cy="369332"/>
          </a:xfrm>
          <a:prstGeom prst="rect">
            <a:avLst/>
          </a:prstGeom>
          <a:noFill/>
        </p:spPr>
        <p:txBody>
          <a:bodyPr wrap="square" rtlCol="0">
            <a:spAutoFit/>
          </a:bodyPr>
          <a:lstStyle/>
          <a:p>
            <a:endParaRPr lang="en-GB" dirty="0"/>
          </a:p>
        </p:txBody>
      </p:sp>
      <p:sp>
        <p:nvSpPr>
          <p:cNvPr id="3" name="TextBox 2">
            <a:extLst>
              <a:ext uri="{FF2B5EF4-FFF2-40B4-BE49-F238E27FC236}">
                <a16:creationId xmlns:a16="http://schemas.microsoft.com/office/drawing/2014/main" id="{2203652C-D96A-4319-B26E-C4A8D66164FA}"/>
              </a:ext>
            </a:extLst>
          </p:cNvPr>
          <p:cNvSpPr txBox="1"/>
          <p:nvPr/>
        </p:nvSpPr>
        <p:spPr>
          <a:xfrm>
            <a:off x="9633527" y="2309091"/>
            <a:ext cx="2042504" cy="1754326"/>
          </a:xfrm>
          <a:prstGeom prst="rect">
            <a:avLst/>
          </a:prstGeom>
          <a:noFill/>
        </p:spPr>
        <p:txBody>
          <a:bodyPr wrap="square" rtlCol="0">
            <a:spAutoFit/>
          </a:bodyPr>
          <a:lstStyle/>
          <a:p>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a:t>
            </a:r>
            <a:r>
              <a:rPr lang="lt-LT" sz="1800" dirty="0">
                <a:effectLst/>
                <a:latin typeface="Times New Roman" panose="02020603050405020304" pitchFamily="18" charset="0"/>
                <a:ea typeface="Calibri" panose="020F0502020204030204" pitchFamily="34" charset="0"/>
              </a:rPr>
              <a:t> knygoje sužinosite daugiau apie skirtumus tarp sveikų ir toksiškų santykių šeimoje.</a:t>
            </a:r>
            <a:endParaRPr lang="en-GB" dirty="0"/>
          </a:p>
          <a:p>
            <a:endParaRPr lang="en-GB" dirty="0"/>
          </a:p>
        </p:txBody>
      </p:sp>
      <p:sp>
        <p:nvSpPr>
          <p:cNvPr id="7" name="TextBox 6">
            <a:extLst>
              <a:ext uri="{FF2B5EF4-FFF2-40B4-BE49-F238E27FC236}">
                <a16:creationId xmlns:a16="http://schemas.microsoft.com/office/drawing/2014/main" id="{CD7DAA76-5F9C-4868-AD02-BAD8514F5D17}"/>
              </a:ext>
            </a:extLst>
          </p:cNvPr>
          <p:cNvSpPr txBox="1"/>
          <p:nvPr/>
        </p:nvSpPr>
        <p:spPr>
          <a:xfrm>
            <a:off x="3335390" y="2864609"/>
            <a:ext cx="5394036" cy="1169551"/>
          </a:xfrm>
          <a:prstGeom prst="rect">
            <a:avLst/>
          </a:prstGeom>
          <a:noFill/>
        </p:spPr>
        <p:txBody>
          <a:bodyPr wrap="square" rtlCol="0">
            <a:spAutoFit/>
          </a:bodyPr>
          <a:lstStyle/>
          <a:p>
            <a:pPr algn="just"/>
            <a:r>
              <a:rPr lang="lt-LT" sz="1400" i="1" dirty="0"/>
              <a:t>Priešiškumas. </a:t>
            </a:r>
            <a:r>
              <a:rPr lang="lt-LT" sz="1400" dirty="0"/>
              <a:t>Kai kurie šeimos nariai priešinasi arba ginčijasi su kitais. Dėl to kiti šeimos nariai gali pradėti elgtis nenatūraliai, vien dėl to, kad nekiltų konfliktas.</a:t>
            </a:r>
          </a:p>
          <a:p>
            <a:pPr algn="just"/>
            <a:r>
              <a:rPr lang="lt-LT" sz="1400" i="1" dirty="0"/>
              <a:t>Nepagarba. </a:t>
            </a:r>
            <a:r>
              <a:rPr lang="lt-LT" sz="1400" dirty="0"/>
              <a:t>Kai kurie šeimos nariai šaiposi iš kitų šeimos narių nuomonės, interesų, pomėgių.</a:t>
            </a:r>
          </a:p>
        </p:txBody>
      </p:sp>
      <p:pic>
        <p:nvPicPr>
          <p:cNvPr id="8" name="Santykiai8">
            <a:hlinkClick r:id="" action="ppaction://media"/>
            <a:extLst>
              <a:ext uri="{FF2B5EF4-FFF2-40B4-BE49-F238E27FC236}">
                <a16:creationId xmlns:a16="http://schemas.microsoft.com/office/drawing/2014/main" id="{054DF508-BADE-44D4-9702-9AFDC9AF6C88}"/>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3358500" y="4034160"/>
            <a:ext cx="487363" cy="487363"/>
          </a:xfrm>
          <a:prstGeom prst="ellipse">
            <a:avLst/>
          </a:prstGeom>
          <a:ln>
            <a:noFill/>
          </a:ln>
          <a:effectLst>
            <a:softEdge rad="112500"/>
          </a:effectLst>
        </p:spPr>
      </p:pic>
    </p:spTree>
    <p:extLst>
      <p:ext uri="{BB962C8B-B14F-4D97-AF65-F5344CB8AC3E}">
        <p14:creationId xmlns:p14="http://schemas.microsoft.com/office/powerpoint/2010/main" val="463011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8"/>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5"/>
          <a:stretch>
            <a:fillRect/>
          </a:stretch>
        </p:blipFill>
        <p:spPr>
          <a:xfrm>
            <a:off x="53058" y="180829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6"/>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7"/>
          <a:stretch>
            <a:fillRect/>
          </a:stretch>
        </p:blipFill>
        <p:spPr>
          <a:xfrm>
            <a:off x="191673" y="270213"/>
            <a:ext cx="2333087" cy="600115"/>
          </a:xfrm>
          <a:prstGeom prst="rect">
            <a:avLst/>
          </a:prstGeom>
        </p:spPr>
      </p:pic>
      <p:pic>
        <p:nvPicPr>
          <p:cNvPr id="17" name="Picture 16">
            <a:extLst>
              <a:ext uri="{FF2B5EF4-FFF2-40B4-BE49-F238E27FC236}">
                <a16:creationId xmlns:a16="http://schemas.microsoft.com/office/drawing/2014/main" id="{DDA26E64-E507-4885-99E4-003AD20ACBB6}"/>
              </a:ext>
            </a:extLst>
          </p:cNvPr>
          <p:cNvPicPr>
            <a:picLocks noChangeAspect="1"/>
          </p:cNvPicPr>
          <p:nvPr/>
        </p:nvPicPr>
        <p:blipFill rotWithShape="1">
          <a:blip r:embed="rId8"/>
          <a:srcRect b="19432"/>
          <a:stretch/>
        </p:blipFill>
        <p:spPr>
          <a:xfrm>
            <a:off x="3062411" y="642686"/>
            <a:ext cx="1619764" cy="1845423"/>
          </a:xfrm>
          <a:prstGeom prst="rect">
            <a:avLst/>
          </a:prstGeom>
        </p:spPr>
      </p:pic>
      <p:pic>
        <p:nvPicPr>
          <p:cNvPr id="21" name="Picture 20">
            <a:extLst>
              <a:ext uri="{FF2B5EF4-FFF2-40B4-BE49-F238E27FC236}">
                <a16:creationId xmlns:a16="http://schemas.microsoft.com/office/drawing/2014/main" id="{A9FF9EF7-539A-417E-8BCA-EEF359836AC2}"/>
              </a:ext>
            </a:extLst>
          </p:cNvPr>
          <p:cNvPicPr>
            <a:picLocks noChangeAspect="1"/>
          </p:cNvPicPr>
          <p:nvPr/>
        </p:nvPicPr>
        <p:blipFill rotWithShape="1">
          <a:blip r:embed="rId9"/>
          <a:srcRect l="28480" t="37198" r="29119" b="38332"/>
          <a:stretch/>
        </p:blipFill>
        <p:spPr>
          <a:xfrm>
            <a:off x="515969" y="2453685"/>
            <a:ext cx="2182112" cy="1780838"/>
          </a:xfrm>
          <a:prstGeom prst="rect">
            <a:avLst/>
          </a:prstGeom>
        </p:spPr>
      </p:pic>
      <p:pic>
        <p:nvPicPr>
          <p:cNvPr id="5" name="Picture 4">
            <a:extLst>
              <a:ext uri="{FF2B5EF4-FFF2-40B4-BE49-F238E27FC236}">
                <a16:creationId xmlns:a16="http://schemas.microsoft.com/office/drawing/2014/main" id="{462A5996-C42E-485F-A1CC-70554D0AB5A9}"/>
              </a:ext>
            </a:extLst>
          </p:cNvPr>
          <p:cNvPicPr>
            <a:picLocks noChangeAspect="1"/>
          </p:cNvPicPr>
          <p:nvPr/>
        </p:nvPicPr>
        <p:blipFill rotWithShape="1">
          <a:blip r:embed="rId10"/>
          <a:srcRect t="34383" b="26795"/>
          <a:stretch/>
        </p:blipFill>
        <p:spPr>
          <a:xfrm>
            <a:off x="5862697" y="489608"/>
            <a:ext cx="2850862" cy="1565091"/>
          </a:xfrm>
          <a:prstGeom prst="rect">
            <a:avLst/>
          </a:prstGeom>
        </p:spPr>
      </p:pic>
      <p:pic>
        <p:nvPicPr>
          <p:cNvPr id="4" name="Picture 3">
            <a:extLst>
              <a:ext uri="{FF2B5EF4-FFF2-40B4-BE49-F238E27FC236}">
                <a16:creationId xmlns:a16="http://schemas.microsoft.com/office/drawing/2014/main" id="{D5F08FCF-DDDA-496B-9809-D17F2F5EAD7B}"/>
              </a:ext>
            </a:extLst>
          </p:cNvPr>
          <p:cNvPicPr>
            <a:picLocks noChangeAspect="1"/>
          </p:cNvPicPr>
          <p:nvPr/>
        </p:nvPicPr>
        <p:blipFill>
          <a:blip r:embed="rId11"/>
          <a:stretch>
            <a:fillRect/>
          </a:stretch>
        </p:blipFill>
        <p:spPr>
          <a:xfrm>
            <a:off x="10413192" y="128712"/>
            <a:ext cx="1511939" cy="1560711"/>
          </a:xfrm>
          <a:prstGeom prst="rect">
            <a:avLst/>
          </a:prstGeom>
        </p:spPr>
      </p:pic>
      <p:sp>
        <p:nvSpPr>
          <p:cNvPr id="6" name="TextBox 5">
            <a:extLst>
              <a:ext uri="{FF2B5EF4-FFF2-40B4-BE49-F238E27FC236}">
                <a16:creationId xmlns:a16="http://schemas.microsoft.com/office/drawing/2014/main" id="{A2A54E6A-CC25-4ED1-975E-99238E3FBED3}"/>
              </a:ext>
            </a:extLst>
          </p:cNvPr>
          <p:cNvSpPr txBox="1"/>
          <p:nvPr/>
        </p:nvSpPr>
        <p:spPr>
          <a:xfrm>
            <a:off x="9527458" y="2488109"/>
            <a:ext cx="2252166" cy="369332"/>
          </a:xfrm>
          <a:prstGeom prst="rect">
            <a:avLst/>
          </a:prstGeom>
          <a:noFill/>
        </p:spPr>
        <p:txBody>
          <a:bodyPr wrap="square" rtlCol="0">
            <a:spAutoFit/>
          </a:bodyPr>
          <a:lstStyle/>
          <a:p>
            <a:endParaRPr lang="en-GB" dirty="0"/>
          </a:p>
        </p:txBody>
      </p:sp>
      <p:sp>
        <p:nvSpPr>
          <p:cNvPr id="3" name="TextBox 2">
            <a:extLst>
              <a:ext uri="{FF2B5EF4-FFF2-40B4-BE49-F238E27FC236}">
                <a16:creationId xmlns:a16="http://schemas.microsoft.com/office/drawing/2014/main" id="{F8E39456-97E9-4093-9427-046967B5EA39}"/>
              </a:ext>
            </a:extLst>
          </p:cNvPr>
          <p:cNvSpPr txBox="1"/>
          <p:nvPr/>
        </p:nvSpPr>
        <p:spPr>
          <a:xfrm>
            <a:off x="9670473" y="2364509"/>
            <a:ext cx="2109151" cy="1754326"/>
          </a:xfrm>
          <a:prstGeom prst="rect">
            <a:avLst/>
          </a:prstGeom>
          <a:noFill/>
        </p:spPr>
        <p:txBody>
          <a:bodyPr wrap="square" rtlCol="0">
            <a:spAutoFit/>
          </a:bodyPr>
          <a:lstStyle/>
          <a:p>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a:t>
            </a:r>
            <a:r>
              <a:rPr lang="lt-LT" sz="1800" dirty="0">
                <a:effectLst/>
                <a:latin typeface="Times New Roman" panose="02020603050405020304" pitchFamily="18" charset="0"/>
                <a:ea typeface="Calibri" panose="020F0502020204030204" pitchFamily="34" charset="0"/>
              </a:rPr>
              <a:t> knygoje sužinosite daugiau apie skirtumus tarp sveikų ir toksiškų santykių šeimoje.</a:t>
            </a:r>
            <a:endParaRPr lang="en-GB" dirty="0"/>
          </a:p>
          <a:p>
            <a:endParaRPr lang="en-GB" dirty="0"/>
          </a:p>
        </p:txBody>
      </p:sp>
      <p:sp>
        <p:nvSpPr>
          <p:cNvPr id="7" name="TextBox 6">
            <a:extLst>
              <a:ext uri="{FF2B5EF4-FFF2-40B4-BE49-F238E27FC236}">
                <a16:creationId xmlns:a16="http://schemas.microsoft.com/office/drawing/2014/main" id="{1D664BCA-DAE1-4A95-BAC4-552CD2E76D4D}"/>
              </a:ext>
            </a:extLst>
          </p:cNvPr>
          <p:cNvSpPr txBox="1"/>
          <p:nvPr/>
        </p:nvSpPr>
        <p:spPr>
          <a:xfrm>
            <a:off x="3786909" y="2770909"/>
            <a:ext cx="4368800" cy="1384995"/>
          </a:xfrm>
          <a:prstGeom prst="rect">
            <a:avLst/>
          </a:prstGeom>
          <a:noFill/>
        </p:spPr>
        <p:txBody>
          <a:bodyPr wrap="square" rtlCol="0">
            <a:spAutoFit/>
          </a:bodyPr>
          <a:lstStyle/>
          <a:p>
            <a:pPr algn="just"/>
            <a:r>
              <a:rPr lang="en-GB" sz="1400" i="1" dirty="0" err="1">
                <a:latin typeface="Times New Roman" panose="02020603050405020304" pitchFamily="18" charset="0"/>
                <a:cs typeface="Times New Roman" panose="02020603050405020304" pitchFamily="18" charset="0"/>
              </a:rPr>
              <a:t>Įbauginimas</a:t>
            </a:r>
            <a:r>
              <a:rPr lang="en-GB" sz="1400" dirty="0">
                <a:latin typeface="Times New Roman" panose="02020603050405020304" pitchFamily="18" charset="0"/>
                <a:cs typeface="Times New Roman" panose="02020603050405020304" pitchFamily="18" charset="0"/>
              </a:rPr>
              <a:t>. Kai </a:t>
            </a:r>
            <a:r>
              <a:rPr lang="en-GB" sz="1400" dirty="0" err="1">
                <a:latin typeface="Times New Roman" panose="02020603050405020304" pitchFamily="18" charset="0"/>
                <a:cs typeface="Times New Roman" panose="02020603050405020304" pitchFamily="18" charset="0"/>
              </a:rPr>
              <a:t>kurie</a:t>
            </a:r>
            <a:r>
              <a:rPr lang="en-GB" sz="1400" dirty="0">
                <a:latin typeface="Times New Roman" panose="02020603050405020304" pitchFamily="18" charset="0"/>
                <a:cs typeface="Times New Roman" panose="02020603050405020304" pitchFamily="18" charset="0"/>
              </a:rPr>
              <a:t> </a:t>
            </a:r>
            <a:r>
              <a:rPr lang="en-GB" sz="1400" dirty="0" err="1">
                <a:latin typeface="Times New Roman" panose="02020603050405020304" pitchFamily="18" charset="0"/>
                <a:cs typeface="Times New Roman" panose="02020603050405020304" pitchFamily="18" charset="0"/>
              </a:rPr>
              <a:t>šeimos</a:t>
            </a:r>
            <a:r>
              <a:rPr lang="en-GB" sz="1400" dirty="0">
                <a:latin typeface="Times New Roman" panose="02020603050405020304" pitchFamily="18" charset="0"/>
                <a:cs typeface="Times New Roman" panose="02020603050405020304" pitchFamily="18" charset="0"/>
              </a:rPr>
              <a:t> </a:t>
            </a:r>
            <a:r>
              <a:rPr lang="en-GB" sz="1400" dirty="0" err="1">
                <a:latin typeface="Times New Roman" panose="02020603050405020304" pitchFamily="18" charset="0"/>
                <a:cs typeface="Times New Roman" panose="02020603050405020304" pitchFamily="18" charset="0"/>
              </a:rPr>
              <a:t>nariai</a:t>
            </a:r>
            <a:r>
              <a:rPr lang="en-GB" sz="1400" dirty="0">
                <a:latin typeface="Times New Roman" panose="02020603050405020304" pitchFamily="18" charset="0"/>
                <a:cs typeface="Times New Roman" panose="02020603050405020304" pitchFamily="18" charset="0"/>
              </a:rPr>
              <a:t> bando </a:t>
            </a:r>
            <a:r>
              <a:rPr lang="en-GB" sz="1400" dirty="0" err="1">
                <a:latin typeface="Times New Roman" panose="02020603050405020304" pitchFamily="18" charset="0"/>
                <a:cs typeface="Times New Roman" panose="02020603050405020304" pitchFamily="18" charset="0"/>
              </a:rPr>
              <a:t>kontroliuoti</a:t>
            </a:r>
            <a:r>
              <a:rPr lang="en-GB" sz="1400" dirty="0">
                <a:latin typeface="Times New Roman" panose="02020603050405020304" pitchFamily="18" charset="0"/>
                <a:cs typeface="Times New Roman" panose="02020603050405020304" pitchFamily="18" charset="0"/>
              </a:rPr>
              <a:t> </a:t>
            </a:r>
            <a:r>
              <a:rPr lang="en-GB" sz="1400" dirty="0" err="1">
                <a:latin typeface="Times New Roman" panose="02020603050405020304" pitchFamily="18" charset="0"/>
                <a:cs typeface="Times New Roman" panose="02020603050405020304" pitchFamily="18" charset="0"/>
              </a:rPr>
              <a:t>kito</a:t>
            </a:r>
            <a:r>
              <a:rPr lang="en-GB" sz="1400" dirty="0">
                <a:latin typeface="Times New Roman" panose="02020603050405020304" pitchFamily="18" charset="0"/>
                <a:cs typeface="Times New Roman" panose="02020603050405020304" pitchFamily="18" charset="0"/>
              </a:rPr>
              <a:t> </a:t>
            </a:r>
            <a:r>
              <a:rPr lang="en-GB" sz="1400" dirty="0" err="1">
                <a:latin typeface="Times New Roman" panose="02020603050405020304" pitchFamily="18" charset="0"/>
                <a:cs typeface="Times New Roman" panose="02020603050405020304" pitchFamily="18" charset="0"/>
              </a:rPr>
              <a:t>nario</a:t>
            </a:r>
            <a:r>
              <a:rPr lang="en-GB" sz="1400" dirty="0">
                <a:latin typeface="Times New Roman" panose="02020603050405020304" pitchFamily="18" charset="0"/>
                <a:cs typeface="Times New Roman" panose="02020603050405020304" pitchFamily="18" charset="0"/>
              </a:rPr>
              <a:t> tam </a:t>
            </a:r>
            <a:r>
              <a:rPr lang="en-GB" sz="1400" dirty="0" err="1">
                <a:latin typeface="Times New Roman" panose="02020603050405020304" pitchFamily="18" charset="0"/>
                <a:cs typeface="Times New Roman" panose="02020603050405020304" pitchFamily="18" charset="0"/>
              </a:rPr>
              <a:t>tikrus</a:t>
            </a:r>
            <a:r>
              <a:rPr lang="en-GB" sz="1400" dirty="0">
                <a:latin typeface="Times New Roman" panose="02020603050405020304" pitchFamily="18" charset="0"/>
                <a:cs typeface="Times New Roman" panose="02020603050405020304" pitchFamily="18" charset="0"/>
              </a:rPr>
              <a:t> </a:t>
            </a:r>
            <a:r>
              <a:rPr lang="en-GB" sz="1400" dirty="0" err="1">
                <a:latin typeface="Times New Roman" panose="02020603050405020304" pitchFamily="18" charset="0"/>
                <a:cs typeface="Times New Roman" panose="02020603050405020304" pitchFamily="18" charset="0"/>
              </a:rPr>
              <a:t>gyvenimo</a:t>
            </a:r>
            <a:r>
              <a:rPr lang="en-GB" sz="1400" dirty="0">
                <a:latin typeface="Times New Roman" panose="02020603050405020304" pitchFamily="18" charset="0"/>
                <a:cs typeface="Times New Roman" panose="02020603050405020304" pitchFamily="18" charset="0"/>
              </a:rPr>
              <a:t> </a:t>
            </a:r>
            <a:r>
              <a:rPr lang="en-GB" sz="1400" dirty="0" err="1">
                <a:latin typeface="Times New Roman" panose="02020603050405020304" pitchFamily="18" charset="0"/>
                <a:cs typeface="Times New Roman" panose="02020603050405020304" pitchFamily="18" charset="0"/>
              </a:rPr>
              <a:t>aspektus</a:t>
            </a:r>
            <a:r>
              <a:rPr lang="en-GB" sz="1400" dirty="0">
                <a:latin typeface="Times New Roman" panose="02020603050405020304" pitchFamily="18" charset="0"/>
                <a:cs typeface="Times New Roman" panose="02020603050405020304" pitchFamily="18" charset="0"/>
              </a:rPr>
              <a:t>, </a:t>
            </a:r>
            <a:r>
              <a:rPr lang="en-GB" sz="1400" dirty="0" err="1">
                <a:latin typeface="Times New Roman" panose="02020603050405020304" pitchFamily="18" charset="0"/>
                <a:cs typeface="Times New Roman" panose="02020603050405020304" pitchFamily="18" charset="0"/>
              </a:rPr>
              <a:t>taip</a:t>
            </a:r>
            <a:r>
              <a:rPr lang="en-GB" sz="1400" dirty="0">
                <a:latin typeface="Times New Roman" panose="02020603050405020304" pitchFamily="18" charset="0"/>
                <a:cs typeface="Times New Roman" panose="02020603050405020304" pitchFamily="18" charset="0"/>
              </a:rPr>
              <a:t> </a:t>
            </a:r>
            <a:r>
              <a:rPr lang="en-GB" sz="1400" dirty="0" err="1">
                <a:latin typeface="Times New Roman" panose="02020603050405020304" pitchFamily="18" charset="0"/>
                <a:cs typeface="Times New Roman" panose="02020603050405020304" pitchFamily="18" charset="0"/>
              </a:rPr>
              <a:t>išgąsdindami</a:t>
            </a:r>
            <a:r>
              <a:rPr lang="en-GB" sz="1400" dirty="0">
                <a:latin typeface="Times New Roman" panose="02020603050405020304" pitchFamily="18" charset="0"/>
                <a:cs typeface="Times New Roman" panose="02020603050405020304" pitchFamily="18" charset="0"/>
              </a:rPr>
              <a:t> </a:t>
            </a:r>
            <a:r>
              <a:rPr lang="en-GB" sz="1400" dirty="0" err="1">
                <a:latin typeface="Times New Roman" panose="02020603050405020304" pitchFamily="18" charset="0"/>
                <a:cs typeface="Times New Roman" panose="02020603050405020304" pitchFamily="18" charset="0"/>
              </a:rPr>
              <a:t>kitus</a:t>
            </a:r>
            <a:r>
              <a:rPr lang="en-GB" sz="1400" dirty="0">
                <a:latin typeface="Times New Roman" panose="02020603050405020304" pitchFamily="18" charset="0"/>
                <a:cs typeface="Times New Roman" panose="02020603050405020304" pitchFamily="18" charset="0"/>
              </a:rPr>
              <a:t> </a:t>
            </a:r>
            <a:r>
              <a:rPr lang="en-GB" sz="1400" dirty="0" err="1">
                <a:latin typeface="Times New Roman" panose="02020603050405020304" pitchFamily="18" charset="0"/>
                <a:cs typeface="Times New Roman" panose="02020603050405020304" pitchFamily="18" charset="0"/>
              </a:rPr>
              <a:t>šeimos</a:t>
            </a:r>
            <a:r>
              <a:rPr lang="en-GB" sz="1400" dirty="0">
                <a:latin typeface="Times New Roman" panose="02020603050405020304" pitchFamily="18" charset="0"/>
                <a:cs typeface="Times New Roman" panose="02020603050405020304" pitchFamily="18" charset="0"/>
              </a:rPr>
              <a:t> </a:t>
            </a:r>
            <a:r>
              <a:rPr lang="en-GB" sz="1400" dirty="0" err="1">
                <a:latin typeface="Times New Roman" panose="02020603050405020304" pitchFamily="18" charset="0"/>
                <a:cs typeface="Times New Roman" panose="02020603050405020304" pitchFamily="18" charset="0"/>
              </a:rPr>
              <a:t>narius</a:t>
            </a:r>
            <a:r>
              <a:rPr lang="en-GB" sz="1400" dirty="0">
                <a:latin typeface="Times New Roman" panose="02020603050405020304" pitchFamily="18" charset="0"/>
                <a:cs typeface="Times New Roman" panose="02020603050405020304" pitchFamily="18" charset="0"/>
              </a:rPr>
              <a:t>.</a:t>
            </a:r>
            <a:endParaRPr lang="lt-LT" sz="1400" dirty="0">
              <a:latin typeface="Times New Roman" panose="02020603050405020304" pitchFamily="18" charset="0"/>
              <a:cs typeface="Times New Roman" panose="02020603050405020304" pitchFamily="18" charset="0"/>
            </a:endParaRPr>
          </a:p>
          <a:p>
            <a:pPr algn="just"/>
            <a:r>
              <a:rPr lang="lt-LT" sz="1400" i="1" dirty="0">
                <a:latin typeface="Times New Roman" panose="02020603050405020304" pitchFamily="18" charset="0"/>
                <a:cs typeface="Times New Roman" panose="02020603050405020304" pitchFamily="18" charset="0"/>
              </a:rPr>
              <a:t>Fizinis smurtas.</a:t>
            </a:r>
            <a:r>
              <a:rPr lang="lt-LT" sz="1400" dirty="0">
                <a:latin typeface="Times New Roman" panose="02020603050405020304" pitchFamily="18" charset="0"/>
                <a:cs typeface="Times New Roman" panose="02020603050405020304" pitchFamily="18" charset="0"/>
              </a:rPr>
              <a:t> Dažnas atvejis, kai šeimos nariai naudoja fizinę jėga, vien tam, kad priverstų savo artimuosius paklusti. </a:t>
            </a:r>
            <a:endParaRPr lang="en-GB" sz="1400" dirty="0">
              <a:latin typeface="Times New Roman" panose="02020603050405020304" pitchFamily="18" charset="0"/>
              <a:cs typeface="Times New Roman" panose="02020603050405020304" pitchFamily="18" charset="0"/>
            </a:endParaRPr>
          </a:p>
        </p:txBody>
      </p:sp>
      <p:pic>
        <p:nvPicPr>
          <p:cNvPr id="8" name="Santykiai9">
            <a:hlinkClick r:id="" action="ppaction://media"/>
            <a:extLst>
              <a:ext uri="{FF2B5EF4-FFF2-40B4-BE49-F238E27FC236}">
                <a16:creationId xmlns:a16="http://schemas.microsoft.com/office/drawing/2014/main" id="{DAE83DAE-86D8-441F-8F15-17CB64A6AC70}"/>
              </a:ext>
            </a:extLst>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3872293" y="4195022"/>
            <a:ext cx="487363" cy="487363"/>
          </a:xfrm>
          <a:prstGeom prst="ellipse">
            <a:avLst/>
          </a:prstGeom>
          <a:ln>
            <a:noFill/>
          </a:ln>
          <a:effectLst>
            <a:softEdge rad="112500"/>
          </a:effectLst>
        </p:spPr>
      </p:pic>
    </p:spTree>
    <p:extLst>
      <p:ext uri="{BB962C8B-B14F-4D97-AF65-F5344CB8AC3E}">
        <p14:creationId xmlns:p14="http://schemas.microsoft.com/office/powerpoint/2010/main" val="3329189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8"/>
                </p:tgtEl>
              </p:cMediaNode>
            </p:audio>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2306</TotalTime>
  <Words>668</Words>
  <Application>Microsoft Office PowerPoint</Application>
  <PresentationFormat>Widescreen</PresentationFormat>
  <Paragraphs>33</Paragraphs>
  <Slides>11</Slides>
  <Notes>1</Notes>
  <HiddenSlides>0</HiddenSlides>
  <MMClips>10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FIPL4</dc:creator>
  <cp:lastModifiedBy>admin</cp:lastModifiedBy>
  <cp:revision>42</cp:revision>
  <dcterms:created xsi:type="dcterms:W3CDTF">2020-10-05T11:11:44Z</dcterms:created>
  <dcterms:modified xsi:type="dcterms:W3CDTF">2022-02-21T15:17:55Z</dcterms:modified>
</cp:coreProperties>
</file>