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4"/>
  </p:handoutMasterIdLst>
  <p:sldIdLst>
    <p:sldId id="256" r:id="rId2"/>
    <p:sldId id="257" r:id="rId3"/>
    <p:sldId id="266" r:id="rId4"/>
    <p:sldId id="267" r:id="rId5"/>
    <p:sldId id="274" r:id="rId6"/>
    <p:sldId id="268" r:id="rId7"/>
    <p:sldId id="269" r:id="rId8"/>
    <p:sldId id="270" r:id="rId9"/>
    <p:sldId id="271" r:id="rId10"/>
    <p:sldId id="272" r:id="rId11"/>
    <p:sldId id="275"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C8ED79E-917A-41CD-ADF7-AA56ECCB3B5C}"/>
              </a:ext>
            </a:extLst>
          </p:cNvPr>
          <p:cNvSpPr txBox="1"/>
          <p:nvPr/>
        </p:nvSpPr>
        <p:spPr>
          <a:xfrm>
            <a:off x="5424854" y="3657600"/>
            <a:ext cx="5978769" cy="369332"/>
          </a:xfrm>
          <a:prstGeom prst="rect">
            <a:avLst/>
          </a:prstGeom>
          <a:noFill/>
        </p:spPr>
        <p:txBody>
          <a:bodyPr wrap="square" rtlCol="0">
            <a:spAutoFit/>
          </a:bodyPr>
          <a:lstStyle/>
          <a:p>
            <a:r>
              <a:rPr lang="en-GB" dirty="0"/>
              <a:t>Audio </a:t>
            </a:r>
            <a:r>
              <a:rPr lang="lt-LT" dirty="0"/>
              <a:t>knyga</a:t>
            </a:r>
            <a:r>
              <a:rPr lang="en-GB" dirty="0"/>
              <a:t>: </a:t>
            </a:r>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KODĖL SVARBU PRAŠYTI PAGALBOS?</a:t>
            </a:r>
            <a:endParaRPr lang="en-GB" dirty="0"/>
          </a:p>
        </p:txBody>
      </p:sp>
      <p:pic>
        <p:nvPicPr>
          <p:cNvPr id="4" name="Pagalba1">
            <a:hlinkClick r:id="" action="ppaction://media"/>
            <a:extLst>
              <a:ext uri="{FF2B5EF4-FFF2-40B4-BE49-F238E27FC236}">
                <a16:creationId xmlns:a16="http://schemas.microsoft.com/office/drawing/2014/main" id="{8236F97E-3276-4EF0-928B-15431D9529D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17417" y="4077907"/>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4CC0D289-AF5A-43B0-8C6D-B1679548FFFD}"/>
              </a:ext>
            </a:extLst>
          </p:cNvPr>
          <p:cNvSpPr txBox="1"/>
          <p:nvPr/>
        </p:nvSpPr>
        <p:spPr>
          <a:xfrm>
            <a:off x="9544056" y="2382715"/>
            <a:ext cx="1969095" cy="1200329"/>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46F56470-2E4B-48EF-9E8A-4C4B025CA034}"/>
              </a:ext>
            </a:extLst>
          </p:cNvPr>
          <p:cNvSpPr txBox="1"/>
          <p:nvPr/>
        </p:nvSpPr>
        <p:spPr>
          <a:xfrm>
            <a:off x="3455308" y="2385768"/>
            <a:ext cx="5516015" cy="2031325"/>
          </a:xfrm>
          <a:prstGeom prst="rect">
            <a:avLst/>
          </a:prstGeom>
          <a:noFill/>
        </p:spPr>
        <p:txBody>
          <a:bodyPr wrap="square" rtlCol="0">
            <a:spAutoFit/>
          </a:bodyPr>
          <a:lstStyle/>
          <a:p>
            <a:pPr algn="just"/>
            <a:r>
              <a:rPr lang="lt-LT" sz="1400" dirty="0"/>
              <a:t>Prašydami pagalbos - nekalbėkite užuominomis, nedūsaukite ir neatrodykite liūdni. Aiškiai paaiškinkite, dėl ko jums reikia, kad Jums padėtų. Nesigailėkite ir neatsiprašykite, kad jums reikia kito žmogaus patarimo. Nesakykite: „Žinau, kad tu tikrai užsiėmęs, todėl tik jei turi laiko... tik jei nori... atsiprašau, žinau, kad labai daug prašau...“</a:t>
            </a:r>
            <a:r>
              <a:rPr lang="en-GB" sz="1400" dirty="0"/>
              <a:t>. </a:t>
            </a:r>
            <a:r>
              <a:rPr lang="lt-LT" sz="1400" dirty="0"/>
              <a:t>Taip kalbėdami darote išvadą, kad nelaikote savęs, savo laiko ar prašymo vertingais. Vietoj to, paprasčiausiai pasakykite: „Man reikia pagalbos... ar galėtum... iki rytojaus tai padaryti?“</a:t>
            </a:r>
            <a:r>
              <a:rPr lang="en-GB" sz="1400" dirty="0"/>
              <a:t>. </a:t>
            </a:r>
            <a:r>
              <a:rPr lang="lt-LT" sz="1400" dirty="0"/>
              <a:t> Taip žmogui bus aišku, ką, kaip ir kada jam padaryti, kad jums padėtų.</a:t>
            </a:r>
            <a:endParaRPr lang="en-GB" sz="1400" dirty="0"/>
          </a:p>
        </p:txBody>
      </p:sp>
      <p:pic>
        <p:nvPicPr>
          <p:cNvPr id="5" name="Pagalba10">
            <a:hlinkClick r:id="" action="ppaction://media"/>
            <a:extLst>
              <a:ext uri="{FF2B5EF4-FFF2-40B4-BE49-F238E27FC236}">
                <a16:creationId xmlns:a16="http://schemas.microsoft.com/office/drawing/2014/main" id="{C9277C6D-FFD3-450D-AAD9-0C8F5AE6821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455308" y="4417093"/>
            <a:ext cx="487363" cy="487363"/>
          </a:xfrm>
          <a:prstGeom prst="ellipse">
            <a:avLst/>
          </a:prstGeom>
          <a:ln>
            <a:noFill/>
          </a:ln>
          <a:effectLst>
            <a:softEdge rad="112500"/>
          </a:effectLst>
        </p:spPr>
      </p:pic>
    </p:spTree>
    <p:extLst>
      <p:ext uri="{BB962C8B-B14F-4D97-AF65-F5344CB8AC3E}">
        <p14:creationId xmlns:p14="http://schemas.microsoft.com/office/powerpoint/2010/main" val="68038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808299"/>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80BFFEEA-3373-4C48-9106-E93E4C4F014F}"/>
              </a:ext>
            </a:extLst>
          </p:cNvPr>
          <p:cNvSpPr txBox="1"/>
          <p:nvPr/>
        </p:nvSpPr>
        <p:spPr>
          <a:xfrm>
            <a:off x="9527458" y="2489415"/>
            <a:ext cx="1987062" cy="1200329"/>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E9A1D40A-46AA-47FB-9385-949C13FAFFB1}"/>
              </a:ext>
            </a:extLst>
          </p:cNvPr>
          <p:cNvSpPr txBox="1"/>
          <p:nvPr/>
        </p:nvSpPr>
        <p:spPr>
          <a:xfrm>
            <a:off x="3368763" y="2594570"/>
            <a:ext cx="5272117" cy="1815882"/>
          </a:xfrm>
          <a:prstGeom prst="rect">
            <a:avLst/>
          </a:prstGeom>
          <a:noFill/>
        </p:spPr>
        <p:txBody>
          <a:bodyPr wrap="square" rtlCol="0">
            <a:spAutoFit/>
          </a:bodyPr>
          <a:lstStyle/>
          <a:p>
            <a:pPr algn="just"/>
            <a:r>
              <a:rPr lang="lt-LT" sz="1400" dirty="0"/>
              <a:t>Jeigu sunku prieš prašydami pagalbos – pasipraktikuokite. Sudarykite sąrašą, dėl kurių darbų galėtumėte paprašyti pagalbos: skalbimo? Šuns išvedimo į lauką? O galbūt jums reikia pagalbos dėl jūsų sveikatos būklės? </a:t>
            </a:r>
          </a:p>
          <a:p>
            <a:pPr algn="just"/>
            <a:r>
              <a:rPr lang="lt-LT" sz="1400" dirty="0"/>
              <a:t>Prisiminkite, kad prašyti padėti nėra gėdinga. Mes esame žmonės, todėl kažko nemokėti, nežinoti ar nebegalėti padaryti dėl savo sveikatos pakitimų – normalu. Visada stenkimės padėti vienas kitam, kaip tik turime tam galimybę.</a:t>
            </a:r>
            <a:endParaRPr lang="en-GB" sz="1400" dirty="0"/>
          </a:p>
        </p:txBody>
      </p:sp>
      <p:pic>
        <p:nvPicPr>
          <p:cNvPr id="5" name="Pagalba11">
            <a:hlinkClick r:id="" action="ppaction://media"/>
            <a:extLst>
              <a:ext uri="{FF2B5EF4-FFF2-40B4-BE49-F238E27FC236}">
                <a16:creationId xmlns:a16="http://schemas.microsoft.com/office/drawing/2014/main" id="{033458BD-EEB6-43AB-B5F4-AA21DBBAB0A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368763" y="4395299"/>
            <a:ext cx="487363" cy="487363"/>
          </a:xfrm>
          <a:prstGeom prst="ellipse">
            <a:avLst/>
          </a:prstGeom>
          <a:ln>
            <a:noFill/>
          </a:ln>
          <a:effectLst>
            <a:softEdge rad="112500"/>
          </a:effectLst>
        </p:spPr>
      </p:pic>
    </p:spTree>
    <p:extLst>
      <p:ext uri="{BB962C8B-B14F-4D97-AF65-F5344CB8AC3E}">
        <p14:creationId xmlns:p14="http://schemas.microsoft.com/office/powerpoint/2010/main" val="50029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03739" y="2052926"/>
            <a:ext cx="1896134" cy="2363198"/>
          </a:xfrm>
          <a:prstGeom prst="rect">
            <a:avLst/>
          </a:prstGeom>
        </p:spPr>
      </p:pic>
      <p:sp>
        <p:nvSpPr>
          <p:cNvPr id="3" name="TextBox 2">
            <a:extLst>
              <a:ext uri="{FF2B5EF4-FFF2-40B4-BE49-F238E27FC236}">
                <a16:creationId xmlns:a16="http://schemas.microsoft.com/office/drawing/2014/main" id="{169BB1BC-DEE0-41FC-A9E7-F73D8724560F}"/>
              </a:ext>
            </a:extLst>
          </p:cNvPr>
          <p:cNvSpPr txBox="1"/>
          <p:nvPr/>
        </p:nvSpPr>
        <p:spPr>
          <a:xfrm>
            <a:off x="9617016" y="2356339"/>
            <a:ext cx="1971245" cy="1200329"/>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9A4CAA10-9032-4815-B3B5-55660C5E80F0}"/>
              </a:ext>
            </a:extLst>
          </p:cNvPr>
          <p:cNvSpPr txBox="1"/>
          <p:nvPr/>
        </p:nvSpPr>
        <p:spPr>
          <a:xfrm>
            <a:off x="3312045" y="2497015"/>
            <a:ext cx="5461793" cy="1600438"/>
          </a:xfrm>
          <a:prstGeom prst="rect">
            <a:avLst/>
          </a:prstGeom>
          <a:noFill/>
        </p:spPr>
        <p:txBody>
          <a:bodyPr wrap="square" rtlCol="0">
            <a:spAutoFit/>
          </a:bodyPr>
          <a:lstStyle/>
          <a:p>
            <a:pPr algn="just"/>
            <a:r>
              <a:rPr lang="lt-LT" sz="1400" dirty="0"/>
              <a:t>Ar kreipiatės pagalbos, kai nežinote, kaip ką nors padaryti arba negalite susitvarkyti patys? Arba, užuot atrodę kvaili ir nekompetentingi, apsimetate, kad žinote, ką darote? Galbūt manote, kad pagalbos prašymas yra silpnumo požymis, jei prašote pagalbos, pripažįstate, kad esate netikęs, kad jums trūksta žinių, įgūdžių ar patirties ką nors padaryti pačiam. Jūs nenorite, kad kas nors matytų, kad jums sunku. Norite, kad žmonės manytų, kad jūs viską kontroliuojate ir galite susitvarkyti patys.</a:t>
            </a:r>
            <a:endParaRPr lang="en-GB" sz="1400" dirty="0"/>
          </a:p>
        </p:txBody>
      </p:sp>
      <p:pic>
        <p:nvPicPr>
          <p:cNvPr id="5" name="Pagalva2">
            <a:hlinkClick r:id="" action="ppaction://media"/>
            <a:extLst>
              <a:ext uri="{FF2B5EF4-FFF2-40B4-BE49-F238E27FC236}">
                <a16:creationId xmlns:a16="http://schemas.microsoft.com/office/drawing/2014/main" id="{23327BAD-851E-42B2-948B-8E10EF3D5AB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390121" y="4063594"/>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47B50C3D-2895-4460-A780-8CD6D1EBA615}"/>
              </a:ext>
            </a:extLst>
          </p:cNvPr>
          <p:cNvSpPr txBox="1"/>
          <p:nvPr/>
        </p:nvSpPr>
        <p:spPr>
          <a:xfrm>
            <a:off x="9592408" y="2265133"/>
            <a:ext cx="1896134" cy="147732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DF128D04-AC8F-491A-8252-8AC9ABE0595B}"/>
              </a:ext>
            </a:extLst>
          </p:cNvPr>
          <p:cNvSpPr txBox="1"/>
          <p:nvPr/>
        </p:nvSpPr>
        <p:spPr>
          <a:xfrm>
            <a:off x="3596054" y="2664069"/>
            <a:ext cx="5090746" cy="1384995"/>
          </a:xfrm>
          <a:prstGeom prst="rect">
            <a:avLst/>
          </a:prstGeom>
          <a:noFill/>
        </p:spPr>
        <p:txBody>
          <a:bodyPr wrap="square" rtlCol="0">
            <a:spAutoFit/>
          </a:bodyPr>
          <a:lstStyle/>
          <a:p>
            <a:pPr algn="just"/>
            <a:r>
              <a:rPr lang="lt-LT" sz="1400" dirty="0"/>
              <a:t>Jūs pats sau kenkiate jei manote, kad prašyti pagalbos yra negerai. Pagalbos prašymas nereiškia, kad esate kvailas ar niekam tikęs, tai tiesiog reiškia, kad tam tikrą laiką jums reikia pagalbos dėl kažko konkretaus.</a:t>
            </a:r>
          </a:p>
          <a:p>
            <a:pPr algn="just"/>
            <a:r>
              <a:rPr lang="lt-LT" sz="1400" dirty="0"/>
              <a:t>Užuot manę, kad suteikdami galimybę kitiems žmonėms mums padėti, manome, kad pagalbos prašymas reiškia, kad esame našta.</a:t>
            </a:r>
          </a:p>
        </p:txBody>
      </p:sp>
      <p:pic>
        <p:nvPicPr>
          <p:cNvPr id="5" name="Pagalba3">
            <a:hlinkClick r:id="" action="ppaction://media"/>
            <a:extLst>
              <a:ext uri="{FF2B5EF4-FFF2-40B4-BE49-F238E27FC236}">
                <a16:creationId xmlns:a16="http://schemas.microsoft.com/office/drawing/2014/main" id="{AED2B5C4-5EC2-489C-B37E-FD19F9DA6A4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06202" y="4143752"/>
            <a:ext cx="487363" cy="487363"/>
          </a:xfrm>
          <a:prstGeom prst="ellipse">
            <a:avLst/>
          </a:prstGeom>
          <a:ln>
            <a:noFill/>
          </a:ln>
          <a:effectLst>
            <a:softEdge rad="112500"/>
          </a:effectLst>
        </p:spPr>
      </p:pic>
    </p:spTree>
    <p:extLst>
      <p:ext uri="{BB962C8B-B14F-4D97-AF65-F5344CB8AC3E}">
        <p14:creationId xmlns:p14="http://schemas.microsoft.com/office/powerpoint/2010/main" val="353753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378747A7-04E6-48BB-B036-0269A8A54BD1}"/>
              </a:ext>
            </a:extLst>
          </p:cNvPr>
          <p:cNvSpPr txBox="1"/>
          <p:nvPr/>
        </p:nvSpPr>
        <p:spPr>
          <a:xfrm>
            <a:off x="9527458" y="2287192"/>
            <a:ext cx="1896134" cy="148470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5287704B-A7A0-4740-8533-AD159C0B48E4}"/>
              </a:ext>
            </a:extLst>
          </p:cNvPr>
          <p:cNvSpPr txBox="1"/>
          <p:nvPr/>
        </p:nvSpPr>
        <p:spPr>
          <a:xfrm>
            <a:off x="3545413" y="2544201"/>
            <a:ext cx="5011615" cy="1569660"/>
          </a:xfrm>
          <a:prstGeom prst="rect">
            <a:avLst/>
          </a:prstGeom>
          <a:noFill/>
        </p:spPr>
        <p:txBody>
          <a:bodyPr wrap="square" rtlCol="0">
            <a:spAutoFit/>
          </a:bodyPr>
          <a:lstStyle/>
          <a:p>
            <a:pPr algn="just"/>
            <a:r>
              <a:rPr lang="lt-LT" sz="1600" dirty="0"/>
              <a:t>Žmonės, kurie labiau savimi pasitiki dažnai prašo kitų pagalbos ne tik todėl, kad jaučiasi saugūs tai darydami, bet ir žino, kad bandymas viską daryti patiems ne visada yra geriausias pasirinkimas jų pačių laiko, įgūdžių ar energijos atžvilgiu. Jie gali jaustis priblokšti ir įsitempę, o tada negali tinkamai atlikti veiksmų.</a:t>
            </a:r>
            <a:endParaRPr lang="en-GB" sz="1600" dirty="0"/>
          </a:p>
        </p:txBody>
      </p:sp>
      <p:pic>
        <p:nvPicPr>
          <p:cNvPr id="5" name="Pagalba4">
            <a:hlinkClick r:id="" action="ppaction://media"/>
            <a:extLst>
              <a:ext uri="{FF2B5EF4-FFF2-40B4-BE49-F238E27FC236}">
                <a16:creationId xmlns:a16="http://schemas.microsoft.com/office/drawing/2014/main" id="{62F93569-74C0-43C6-8A88-B9BD48A0ABF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608366" y="4105069"/>
            <a:ext cx="487363" cy="487363"/>
          </a:xfrm>
          <a:prstGeom prst="ellipse">
            <a:avLst/>
          </a:prstGeom>
          <a:ln>
            <a:noFill/>
          </a:ln>
          <a:effectLst>
            <a:softEdge rad="112500"/>
          </a:effectLst>
        </p:spPr>
      </p:pic>
    </p:spTree>
    <p:extLst>
      <p:ext uri="{BB962C8B-B14F-4D97-AF65-F5344CB8AC3E}">
        <p14:creationId xmlns:p14="http://schemas.microsoft.com/office/powerpoint/2010/main" val="62155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52F9C880-4921-4C73-A995-7119B8CAB881}"/>
              </a:ext>
            </a:extLst>
          </p:cNvPr>
          <p:cNvSpPr txBox="1"/>
          <p:nvPr/>
        </p:nvSpPr>
        <p:spPr>
          <a:xfrm>
            <a:off x="9609993" y="2356338"/>
            <a:ext cx="1780066" cy="147732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D21D498B-4952-431D-A8EC-4BD1C0D3B59F}"/>
              </a:ext>
            </a:extLst>
          </p:cNvPr>
          <p:cNvSpPr txBox="1"/>
          <p:nvPr/>
        </p:nvSpPr>
        <p:spPr>
          <a:xfrm>
            <a:off x="3497569" y="2669520"/>
            <a:ext cx="5090746" cy="1323439"/>
          </a:xfrm>
          <a:prstGeom prst="rect">
            <a:avLst/>
          </a:prstGeom>
          <a:noFill/>
        </p:spPr>
        <p:txBody>
          <a:bodyPr wrap="square" rtlCol="0">
            <a:spAutoFit/>
          </a:bodyPr>
          <a:lstStyle/>
          <a:p>
            <a:pPr algn="just"/>
            <a:r>
              <a:rPr lang="lt-LT" sz="1600" dirty="0"/>
              <a:t>Savimi pasitikintys žmonės kreipiasi į kitus žmones, kuriems gerai sekasi daryti tai, ko jiems reikia išmokti ir tada paprašo jų pagalbos bei patarimų. Jie žino, kad klausimas: „Ar gali man padėti?“ parodo pagarbą kito žmogaus žinioms ir gebėjimams. Priešingu atveju jie neklaustų.</a:t>
            </a:r>
            <a:endParaRPr lang="en-GB" sz="1600" dirty="0"/>
          </a:p>
        </p:txBody>
      </p:sp>
      <p:pic>
        <p:nvPicPr>
          <p:cNvPr id="5" name="Pagalba5">
            <a:hlinkClick r:id="" action="ppaction://media"/>
            <a:extLst>
              <a:ext uri="{FF2B5EF4-FFF2-40B4-BE49-F238E27FC236}">
                <a16:creationId xmlns:a16="http://schemas.microsoft.com/office/drawing/2014/main" id="{E1D11AD4-E3EA-4D36-8D4C-C1705DE9A0D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600695" y="3992959"/>
            <a:ext cx="487363" cy="487363"/>
          </a:xfrm>
          <a:prstGeom prst="ellipse">
            <a:avLst/>
          </a:prstGeom>
          <a:ln>
            <a:noFill/>
          </a:ln>
          <a:effectLst>
            <a:softEdge rad="112500"/>
          </a:effectLst>
        </p:spPr>
      </p:pic>
    </p:spTree>
    <p:extLst>
      <p:ext uri="{BB962C8B-B14F-4D97-AF65-F5344CB8AC3E}">
        <p14:creationId xmlns:p14="http://schemas.microsoft.com/office/powerpoint/2010/main" val="313863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CA1DC1C8-AFAE-4DA7-A7DF-A57589C68DC7}"/>
              </a:ext>
            </a:extLst>
          </p:cNvPr>
          <p:cNvSpPr txBox="1"/>
          <p:nvPr/>
        </p:nvSpPr>
        <p:spPr>
          <a:xfrm>
            <a:off x="9627576" y="2287192"/>
            <a:ext cx="1788859" cy="147732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09BFE33F-BD25-4D79-A777-A22720B2217F}"/>
              </a:ext>
            </a:extLst>
          </p:cNvPr>
          <p:cNvSpPr txBox="1"/>
          <p:nvPr/>
        </p:nvSpPr>
        <p:spPr>
          <a:xfrm>
            <a:off x="3393831" y="2725615"/>
            <a:ext cx="5161084" cy="1477328"/>
          </a:xfrm>
          <a:prstGeom prst="rect">
            <a:avLst/>
          </a:prstGeom>
          <a:noFill/>
        </p:spPr>
        <p:txBody>
          <a:bodyPr wrap="square" rtlCol="0">
            <a:spAutoFit/>
          </a:bodyPr>
          <a:lstStyle/>
          <a:p>
            <a:pPr algn="just"/>
            <a:r>
              <a:rPr lang="lt-LT" dirty="0"/>
              <a:t>Atsisakymas prašyti pagalbos gali neigiamai paveikti mūsų vidinę savijautą, psichologinę gerovę, o tada būname labiau linkę pykti, kai negalime, ko nors padaryti gerai arba laiku, o tai tik dar labiau sumažina mūsų savigarbą ir pasitikėjimą savimi.</a:t>
            </a:r>
            <a:endParaRPr lang="en-GB" dirty="0"/>
          </a:p>
        </p:txBody>
      </p:sp>
      <p:pic>
        <p:nvPicPr>
          <p:cNvPr id="5" name="Pagalba6">
            <a:hlinkClick r:id="" action="ppaction://media"/>
            <a:extLst>
              <a:ext uri="{FF2B5EF4-FFF2-40B4-BE49-F238E27FC236}">
                <a16:creationId xmlns:a16="http://schemas.microsoft.com/office/drawing/2014/main" id="{6B217978-0979-4DBE-9FCF-62D0CEA7341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393831" y="4269157"/>
            <a:ext cx="487363" cy="487363"/>
          </a:xfrm>
          <a:prstGeom prst="ellipse">
            <a:avLst/>
          </a:prstGeom>
          <a:ln>
            <a:noFill/>
          </a:ln>
          <a:effectLst>
            <a:softEdge rad="112500"/>
          </a:effectLst>
        </p:spPr>
      </p:pic>
    </p:spTree>
    <p:extLst>
      <p:ext uri="{BB962C8B-B14F-4D97-AF65-F5344CB8AC3E}">
        <p14:creationId xmlns:p14="http://schemas.microsoft.com/office/powerpoint/2010/main" val="234902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776879"/>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20EEC17D-3306-48AB-9B8A-634E72CFB967}"/>
              </a:ext>
            </a:extLst>
          </p:cNvPr>
          <p:cNvSpPr txBox="1"/>
          <p:nvPr/>
        </p:nvSpPr>
        <p:spPr>
          <a:xfrm>
            <a:off x="9617017" y="2497016"/>
            <a:ext cx="1896134" cy="147732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880E0DA5-FC52-46EE-B2F8-A8D7C1807308}"/>
              </a:ext>
            </a:extLst>
          </p:cNvPr>
          <p:cNvSpPr txBox="1"/>
          <p:nvPr/>
        </p:nvSpPr>
        <p:spPr>
          <a:xfrm>
            <a:off x="3682511" y="2699239"/>
            <a:ext cx="4826977" cy="1815882"/>
          </a:xfrm>
          <a:prstGeom prst="rect">
            <a:avLst/>
          </a:prstGeom>
          <a:noFill/>
        </p:spPr>
        <p:txBody>
          <a:bodyPr wrap="square" rtlCol="0">
            <a:spAutoFit/>
          </a:bodyPr>
          <a:lstStyle/>
          <a:p>
            <a:pPr algn="just"/>
            <a:r>
              <a:rPr lang="lt-LT" sz="1400" dirty="0"/>
              <a:t>Stenkitės pakeisti savo įsitikinimus ir lūkesčius. Jeigu nuolatos kartosite sau: „Aš turėčiau žinoti ir sugebėti tai padaryti. Jie manys, kad esu beviltiškas, jei prašysiu pagalbos“. Tokiais teiginiais tik dar labiau pakenksite sau ir pabloginsite savo savijautą. Labiau skatinantys įsitikinimai, kurie nukreips jus prašyti pagalbos, yra: „Žinoma, aš nežinau visko. Prašyti pagalbos yra atsakinga sprendimas. Galiu viską padaryti gerai, jei paprašysiu, kad kas nors man padėtų".</a:t>
            </a:r>
            <a:endParaRPr lang="en-GB" sz="1400" dirty="0"/>
          </a:p>
        </p:txBody>
      </p:sp>
      <p:pic>
        <p:nvPicPr>
          <p:cNvPr id="5" name="Pagalba7">
            <a:hlinkClick r:id="" action="ppaction://media"/>
            <a:extLst>
              <a:ext uri="{FF2B5EF4-FFF2-40B4-BE49-F238E27FC236}">
                <a16:creationId xmlns:a16="http://schemas.microsoft.com/office/drawing/2014/main" id="{D2DE59DD-CC9F-434C-96B6-4CAF86AC7C8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694234" y="4515121"/>
            <a:ext cx="487363" cy="487363"/>
          </a:xfrm>
          <a:prstGeom prst="ellipse">
            <a:avLst/>
          </a:prstGeom>
          <a:ln>
            <a:noFill/>
          </a:ln>
          <a:effectLst>
            <a:softEdge rad="112500"/>
          </a:effectLst>
        </p:spPr>
      </p:pic>
    </p:spTree>
    <p:extLst>
      <p:ext uri="{BB962C8B-B14F-4D97-AF65-F5344CB8AC3E}">
        <p14:creationId xmlns:p14="http://schemas.microsoft.com/office/powerpoint/2010/main" val="357710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3AA914B8-28E8-43FF-B7AF-5FAEAD2C3D65}"/>
              </a:ext>
            </a:extLst>
          </p:cNvPr>
          <p:cNvSpPr txBox="1"/>
          <p:nvPr/>
        </p:nvSpPr>
        <p:spPr>
          <a:xfrm>
            <a:off x="9689123" y="2287192"/>
            <a:ext cx="1896134" cy="1477328"/>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5" name="TextBox 4">
            <a:extLst>
              <a:ext uri="{FF2B5EF4-FFF2-40B4-BE49-F238E27FC236}">
                <a16:creationId xmlns:a16="http://schemas.microsoft.com/office/drawing/2014/main" id="{DA0CBDAF-6230-46C7-AC8A-541515EF4067}"/>
              </a:ext>
            </a:extLst>
          </p:cNvPr>
          <p:cNvSpPr txBox="1"/>
          <p:nvPr/>
        </p:nvSpPr>
        <p:spPr>
          <a:xfrm>
            <a:off x="3209123" y="2921722"/>
            <a:ext cx="5319347" cy="584775"/>
          </a:xfrm>
          <a:prstGeom prst="rect">
            <a:avLst/>
          </a:prstGeom>
          <a:noFill/>
        </p:spPr>
        <p:txBody>
          <a:bodyPr wrap="square" rtlCol="0">
            <a:spAutoFit/>
          </a:bodyPr>
          <a:lstStyle/>
          <a:p>
            <a:pPr algn="just"/>
            <a:r>
              <a:rPr lang="lt-LT" sz="1600" dirty="0"/>
              <a:t>Pasakykite sau, kad prašyti pagalbos yra mažiau gėdinga nei nesugebėti padaryti to, kas jums sunku.</a:t>
            </a:r>
          </a:p>
        </p:txBody>
      </p:sp>
      <p:pic>
        <p:nvPicPr>
          <p:cNvPr id="4" name="Pagalba8">
            <a:hlinkClick r:id="" action="ppaction://media"/>
            <a:extLst>
              <a:ext uri="{FF2B5EF4-FFF2-40B4-BE49-F238E27FC236}">
                <a16:creationId xmlns:a16="http://schemas.microsoft.com/office/drawing/2014/main" id="{E2E18505-4EE7-494D-B93B-AA555809154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253832" y="3506497"/>
            <a:ext cx="487363" cy="487363"/>
          </a:xfrm>
          <a:prstGeom prst="ellipse">
            <a:avLst/>
          </a:prstGeom>
          <a:ln>
            <a:noFill/>
          </a:ln>
          <a:effectLst>
            <a:softEdge rad="112500"/>
          </a:effectLst>
        </p:spPr>
      </p:pic>
    </p:spTree>
    <p:extLst>
      <p:ext uri="{BB962C8B-B14F-4D97-AF65-F5344CB8AC3E}">
        <p14:creationId xmlns:p14="http://schemas.microsoft.com/office/powerpoint/2010/main" val="272733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617081"/>
            <a:ext cx="12085884" cy="3108722"/>
          </a:xfrm>
          <a:prstGeom prst="rect">
            <a:avLst/>
          </a:prstGeom>
        </p:spPr>
      </p:pic>
      <p:sp>
        <p:nvSpPr>
          <p:cNvPr id="6" name="TextBox 5">
            <a:extLst>
              <a:ext uri="{FF2B5EF4-FFF2-40B4-BE49-F238E27FC236}">
                <a16:creationId xmlns:a16="http://schemas.microsoft.com/office/drawing/2014/main" id="{A09E4304-5C3F-7E40-AAB5-E4FA1BE0CFA5}"/>
              </a:ext>
            </a:extLst>
          </p:cNvPr>
          <p:cNvSpPr txBox="1"/>
          <p:nvPr/>
        </p:nvSpPr>
        <p:spPr>
          <a:xfrm>
            <a:off x="2524760" y="577591"/>
            <a:ext cx="6891688" cy="923330"/>
          </a:xfrm>
          <a:prstGeom prst="rect">
            <a:avLst/>
          </a:prstGeom>
          <a:noFill/>
        </p:spPr>
        <p:txBody>
          <a:bodyPr wrap="square" rtlCol="0">
            <a:spAutoFit/>
          </a:bodyPr>
          <a:lstStyle/>
          <a:p>
            <a:pPr algn="ctr"/>
            <a:r>
              <a:rPr lang="lt-LT" sz="5400" dirty="0">
                <a:latin typeface="Verdana" panose="020B0604030504040204" pitchFamily="34" charset="0"/>
                <a:ea typeface="Verdana" panose="020B0604030504040204" pitchFamily="34" charset="0"/>
                <a:cs typeface="Arial" panose="020B0604020202020204" pitchFamily="34" charset="0"/>
              </a:rPr>
              <a:t>.</a:t>
            </a:r>
            <a:endParaRPr lang="en-US" sz="5400" dirty="0">
              <a:latin typeface="Verdana" panose="020B0604030504040204" pitchFamily="34" charset="0"/>
              <a:ea typeface="Verdana" panose="020B060403050404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2" name="Picture 11">
            <a:extLst>
              <a:ext uri="{FF2B5EF4-FFF2-40B4-BE49-F238E27FC236}">
                <a16:creationId xmlns:a16="http://schemas.microsoft.com/office/drawing/2014/main" id="{3CEC7C48-3DAB-4F8A-B5F2-0393CA0E8F3B}"/>
              </a:ext>
            </a:extLst>
          </p:cNvPr>
          <p:cNvPicPr>
            <a:picLocks noChangeAspect="1"/>
          </p:cNvPicPr>
          <p:nvPr/>
        </p:nvPicPr>
        <p:blipFill rotWithShape="1">
          <a:blip r:embed="rId7"/>
          <a:srcRect t="17436" b="18846"/>
          <a:stretch/>
        </p:blipFill>
        <p:spPr>
          <a:xfrm>
            <a:off x="4767732" y="302998"/>
            <a:ext cx="2202131" cy="1984194"/>
          </a:xfrm>
          <a:prstGeom prst="rect">
            <a:avLst/>
          </a:prstGeom>
        </p:spPr>
      </p:pic>
      <p:pic>
        <p:nvPicPr>
          <p:cNvPr id="19" name="Picture 18">
            <a:extLst>
              <a:ext uri="{FF2B5EF4-FFF2-40B4-BE49-F238E27FC236}">
                <a16:creationId xmlns:a16="http://schemas.microsoft.com/office/drawing/2014/main" id="{757B8FE5-A5B5-432F-A5BD-506673F784BD}"/>
              </a:ext>
            </a:extLst>
          </p:cNvPr>
          <p:cNvPicPr>
            <a:picLocks noChangeAspect="1"/>
          </p:cNvPicPr>
          <p:nvPr/>
        </p:nvPicPr>
        <p:blipFill rotWithShape="1">
          <a:blip r:embed="rId8"/>
          <a:srcRect l="29945" t="32721" r="30957" b="32820"/>
          <a:stretch/>
        </p:blipFill>
        <p:spPr>
          <a:xfrm>
            <a:off x="678849" y="2149641"/>
            <a:ext cx="1896134" cy="2363198"/>
          </a:xfrm>
          <a:prstGeom prst="rect">
            <a:avLst/>
          </a:prstGeom>
        </p:spPr>
      </p:pic>
      <p:sp>
        <p:nvSpPr>
          <p:cNvPr id="3" name="TextBox 2">
            <a:extLst>
              <a:ext uri="{FF2B5EF4-FFF2-40B4-BE49-F238E27FC236}">
                <a16:creationId xmlns:a16="http://schemas.microsoft.com/office/drawing/2014/main" id="{BCB258E0-0EE0-4A42-A457-E3EC91283AE2}"/>
              </a:ext>
            </a:extLst>
          </p:cNvPr>
          <p:cNvSpPr txBox="1"/>
          <p:nvPr/>
        </p:nvSpPr>
        <p:spPr>
          <a:xfrm>
            <a:off x="9527458" y="2391508"/>
            <a:ext cx="2104765" cy="1200329"/>
          </a:xfrm>
          <a:prstGeom prst="rect">
            <a:avLst/>
          </a:prstGeom>
          <a:noFill/>
        </p:spPr>
        <p:txBody>
          <a:bodyPr wrap="square" rtlCol="0">
            <a:spAutoFit/>
          </a:bodyPr>
          <a:lstStyle/>
          <a:p>
            <a:pPr algn="ctr"/>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kodėl svarbu prašyti pagalbos.</a:t>
            </a:r>
            <a:endParaRPr lang="en-GB" dirty="0"/>
          </a:p>
        </p:txBody>
      </p:sp>
      <p:sp>
        <p:nvSpPr>
          <p:cNvPr id="4" name="TextBox 3">
            <a:extLst>
              <a:ext uri="{FF2B5EF4-FFF2-40B4-BE49-F238E27FC236}">
                <a16:creationId xmlns:a16="http://schemas.microsoft.com/office/drawing/2014/main" id="{D6CF8005-AC43-4D5E-BA87-449D858A95A7}"/>
              </a:ext>
            </a:extLst>
          </p:cNvPr>
          <p:cNvSpPr txBox="1"/>
          <p:nvPr/>
        </p:nvSpPr>
        <p:spPr>
          <a:xfrm>
            <a:off x="3754315" y="2792631"/>
            <a:ext cx="4668716" cy="1077218"/>
          </a:xfrm>
          <a:prstGeom prst="rect">
            <a:avLst/>
          </a:prstGeom>
          <a:noFill/>
        </p:spPr>
        <p:txBody>
          <a:bodyPr wrap="square" rtlCol="0">
            <a:spAutoFit/>
          </a:bodyPr>
          <a:lstStyle/>
          <a:p>
            <a:pPr algn="just"/>
            <a:r>
              <a:rPr lang="lt-LT" sz="1600" dirty="0"/>
              <a:t>Leiskite kitiems jums padėti. Paprašykite žmonių pagalbos – tų, kurie turi galimybių, žinių ar laiko. (Neklauskite tų, kurie privers jus jaustis kvailu, kad klausiate)</a:t>
            </a:r>
            <a:r>
              <a:rPr lang="en-GB" sz="1600" dirty="0"/>
              <a:t>.</a:t>
            </a:r>
          </a:p>
        </p:txBody>
      </p:sp>
      <p:pic>
        <p:nvPicPr>
          <p:cNvPr id="5" name="Pagalba9">
            <a:hlinkClick r:id="" action="ppaction://media"/>
            <a:extLst>
              <a:ext uri="{FF2B5EF4-FFF2-40B4-BE49-F238E27FC236}">
                <a16:creationId xmlns:a16="http://schemas.microsoft.com/office/drawing/2014/main" id="{E2E60BFB-3FDC-405A-845B-9CF58A7D7F4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54315" y="3887925"/>
            <a:ext cx="487363" cy="487363"/>
          </a:xfrm>
          <a:prstGeom prst="ellipse">
            <a:avLst/>
          </a:prstGeom>
          <a:ln>
            <a:noFill/>
          </a:ln>
          <a:effectLst>
            <a:softEdge rad="112500"/>
          </a:effectLst>
        </p:spPr>
      </p:pic>
    </p:spTree>
    <p:extLst>
      <p:ext uri="{BB962C8B-B14F-4D97-AF65-F5344CB8AC3E}">
        <p14:creationId xmlns:p14="http://schemas.microsoft.com/office/powerpoint/2010/main" val="8883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TotalTime>
  <Words>784</Words>
  <Application>Microsoft Office PowerPoint</Application>
  <PresentationFormat>Widescreen</PresentationFormat>
  <Paragraphs>34</Paragraphs>
  <Slides>12</Slides>
  <Notes>0</Notes>
  <HiddenSlides>0</HiddenSlides>
  <MMClips>11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32</cp:revision>
  <dcterms:created xsi:type="dcterms:W3CDTF">2020-10-05T11:11:44Z</dcterms:created>
  <dcterms:modified xsi:type="dcterms:W3CDTF">2022-02-21T15:23:30Z</dcterms:modified>
</cp:coreProperties>
</file>