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1"/>
  </p:handoutMasterIdLst>
  <p:sldIdLst>
    <p:sldId id="256" r:id="rId2"/>
    <p:sldId id="257" r:id="rId3"/>
    <p:sldId id="266" r:id="rId4"/>
    <p:sldId id="267" r:id="rId5"/>
    <p:sldId id="268" r:id="rId6"/>
    <p:sldId id="269" r:id="rId7"/>
    <p:sldId id="270" r:id="rId8"/>
    <p:sldId id="272"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21/02/2022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2/21/2022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2/21/2022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2/21/2022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2/21/2022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5B20B65A-CD86-42B4-ACE9-872B6100539E}"/>
              </a:ext>
            </a:extLst>
          </p:cNvPr>
          <p:cNvSpPr txBox="1"/>
          <p:nvPr/>
        </p:nvSpPr>
        <p:spPr>
          <a:xfrm>
            <a:off x="5424854" y="3622431"/>
            <a:ext cx="4211515" cy="646331"/>
          </a:xfrm>
          <a:prstGeom prst="rect">
            <a:avLst/>
          </a:prstGeom>
          <a:noFill/>
        </p:spPr>
        <p:txBody>
          <a:bodyPr wrap="square" rtlCol="0">
            <a:spAutoFit/>
          </a:bodyPr>
          <a:lstStyle/>
          <a:p>
            <a:r>
              <a:rPr lang="lt-LT" dirty="0" err="1">
                <a:latin typeface="Arial Rounded MT Bold" panose="020F0704030504030204" pitchFamily="34" charset="0"/>
              </a:rPr>
              <a:t>Audio</a:t>
            </a:r>
            <a:r>
              <a:rPr lang="lt-LT" dirty="0">
                <a:latin typeface="Arial Rounded MT Bold" panose="020F0704030504030204" pitchFamily="34" charset="0"/>
              </a:rPr>
              <a:t> knyga: SAVIGARBA IR SENĖJIMAS</a:t>
            </a:r>
            <a:endParaRPr lang="en-GB" dirty="0"/>
          </a:p>
        </p:txBody>
      </p:sp>
      <p:pic>
        <p:nvPicPr>
          <p:cNvPr id="4" name="Savigarva1">
            <a:hlinkClick r:id="" action="ppaction://media"/>
            <a:extLst>
              <a:ext uri="{FF2B5EF4-FFF2-40B4-BE49-F238E27FC236}">
                <a16:creationId xmlns:a16="http://schemas.microsoft.com/office/drawing/2014/main" id="{00006350-2546-42A7-8AA9-69EF1AFA467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419847" y="4268762"/>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106116"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67D282B-285F-4814-B76D-EF7E6293386E}"/>
              </a:ext>
            </a:extLst>
          </p:cNvPr>
          <p:cNvSpPr txBox="1"/>
          <p:nvPr/>
        </p:nvSpPr>
        <p:spPr>
          <a:xfrm>
            <a:off x="9777046" y="2330544"/>
            <a:ext cx="1890346"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savigarbą</a:t>
            </a:r>
            <a:r>
              <a:rPr lang="lt-LT" sz="1800" dirty="0">
                <a:solidFill>
                  <a:srgbClr val="FF0000"/>
                </a:solidFill>
                <a:effectLst/>
                <a:latin typeface="Times New Roman" panose="02020603050405020304" pitchFamily="18" charset="0"/>
                <a:ea typeface="Calibri" panose="020F0502020204030204" pitchFamily="34" charset="0"/>
              </a:rPr>
              <a:t> </a:t>
            </a:r>
            <a:r>
              <a:rPr lang="lt-LT" sz="1800" dirty="0">
                <a:effectLst/>
                <a:latin typeface="Times New Roman" panose="02020603050405020304" pitchFamily="18" charset="0"/>
                <a:ea typeface="Calibri" panose="020F0502020204030204" pitchFamily="34" charset="0"/>
              </a:rPr>
              <a:t>ir senėjimą.</a:t>
            </a:r>
            <a:endParaRPr lang="en-GB" dirty="0"/>
          </a:p>
        </p:txBody>
      </p:sp>
      <p:sp>
        <p:nvSpPr>
          <p:cNvPr id="4" name="TextBox 3">
            <a:extLst>
              <a:ext uri="{FF2B5EF4-FFF2-40B4-BE49-F238E27FC236}">
                <a16:creationId xmlns:a16="http://schemas.microsoft.com/office/drawing/2014/main" id="{1E151A9C-45A3-4E18-86DE-696B65E67AD3}"/>
              </a:ext>
            </a:extLst>
          </p:cNvPr>
          <p:cNvSpPr txBox="1"/>
          <p:nvPr/>
        </p:nvSpPr>
        <p:spPr>
          <a:xfrm>
            <a:off x="3796942" y="2627303"/>
            <a:ext cx="5175098" cy="1600438"/>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Gyvenimas kaip kelionė traukiniu. Mes įlipame į ji </a:t>
            </a:r>
            <a:r>
              <a:rPr lang="lt-LT" sz="1400" dirty="0">
                <a:latin typeface="Times New Roman" panose="02020603050405020304" pitchFamily="18" charset="0"/>
                <a:ea typeface="Calibri" panose="020F0502020204030204" pitchFamily="34" charset="0"/>
              </a:rPr>
              <a:t>vos gimę ir keliaujame, kol pasiekiame savo paskutinę gyvenimo stotelę. Traukinio vagonuose sutinkame įvairių žmonių, kurie į mūsų gyvenimą įneša įvairių situacijų, kurios sukelia tiek džiaugsmingų, tiek liūdnų akimirkų. Įvairios situacijos mus moko, o j</a:t>
            </a:r>
            <a:r>
              <a:rPr lang="lt-LT" sz="1400" dirty="0">
                <a:effectLst/>
                <a:latin typeface="Times New Roman" panose="02020603050405020304" pitchFamily="18" charset="0"/>
                <a:ea typeface="Calibri" panose="020F0502020204030204" pitchFamily="34" charset="0"/>
              </a:rPr>
              <a:t>udėdami į priekį, turime daug galimybių siekti tikslo, gerų santykių ir būti laimingais. </a:t>
            </a:r>
            <a:endParaRPr lang="en-GB" sz="1400" dirty="0"/>
          </a:p>
        </p:txBody>
      </p:sp>
      <p:pic>
        <p:nvPicPr>
          <p:cNvPr id="5" name="Savigarba2">
            <a:hlinkClick r:id="" action="ppaction://media"/>
            <a:extLst>
              <a:ext uri="{FF2B5EF4-FFF2-40B4-BE49-F238E27FC236}">
                <a16:creationId xmlns:a16="http://schemas.microsoft.com/office/drawing/2014/main" id="{5700AF1A-3D7C-4C0B-88C5-4FCE40EB7C49}"/>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796942" y="4184009"/>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DC8894A-A6ED-4DAF-BCD0-2EA6D74DDB4A}"/>
              </a:ext>
            </a:extLst>
          </p:cNvPr>
          <p:cNvSpPr txBox="1"/>
          <p:nvPr/>
        </p:nvSpPr>
        <p:spPr>
          <a:xfrm>
            <a:off x="9890071" y="2431797"/>
            <a:ext cx="1863970"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savigarbą</a:t>
            </a:r>
            <a:r>
              <a:rPr lang="lt-LT" sz="1800" dirty="0">
                <a:solidFill>
                  <a:srgbClr val="FF0000"/>
                </a:solidFill>
                <a:effectLst/>
                <a:latin typeface="Times New Roman" panose="02020603050405020304" pitchFamily="18" charset="0"/>
                <a:ea typeface="Calibri" panose="020F0502020204030204" pitchFamily="34" charset="0"/>
              </a:rPr>
              <a:t> </a:t>
            </a:r>
            <a:r>
              <a:rPr lang="lt-LT" sz="1800" dirty="0">
                <a:effectLst/>
                <a:latin typeface="Times New Roman" panose="02020603050405020304" pitchFamily="18" charset="0"/>
                <a:ea typeface="Calibri" panose="020F0502020204030204" pitchFamily="34" charset="0"/>
              </a:rPr>
              <a:t>ir senėjimą.</a:t>
            </a:r>
            <a:endParaRPr lang="en-GB" dirty="0"/>
          </a:p>
          <a:p>
            <a:endParaRPr lang="en-GB" dirty="0"/>
          </a:p>
        </p:txBody>
      </p:sp>
      <p:sp>
        <p:nvSpPr>
          <p:cNvPr id="4" name="TextBox 3">
            <a:extLst>
              <a:ext uri="{FF2B5EF4-FFF2-40B4-BE49-F238E27FC236}">
                <a16:creationId xmlns:a16="http://schemas.microsoft.com/office/drawing/2014/main" id="{C88F7CA9-9F70-415E-89F2-64A7A148E1A4}"/>
              </a:ext>
            </a:extLst>
          </p:cNvPr>
          <p:cNvSpPr txBox="1"/>
          <p:nvPr/>
        </p:nvSpPr>
        <p:spPr>
          <a:xfrm>
            <a:off x="3631223" y="2954215"/>
            <a:ext cx="5381275" cy="1169551"/>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Nepriklausomai nuo to, kas esate, traukinys visada juda. Kad ir kaip bandytume, negalime sustabdyti savo gyvenimo traukinio ar jo sulėtinti. Nesuvokdami, atsiduriame taip toli kelyje, kaip net neįsivaizdavome, ir stebimės, kaip čia atsidūrėme. Visi palaipsniui pereiname iš jaunystės į senatvę.</a:t>
            </a:r>
            <a:endParaRPr lang="en-GB" sz="1400" dirty="0"/>
          </a:p>
        </p:txBody>
      </p:sp>
      <p:pic>
        <p:nvPicPr>
          <p:cNvPr id="5" name="Savigarba3">
            <a:hlinkClick r:id="" action="ppaction://media"/>
            <a:extLst>
              <a:ext uri="{FF2B5EF4-FFF2-40B4-BE49-F238E27FC236}">
                <a16:creationId xmlns:a16="http://schemas.microsoft.com/office/drawing/2014/main" id="{2D881B90-09D6-42D3-A4D1-3219D55EA55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631223" y="4066200"/>
            <a:ext cx="487363" cy="487363"/>
          </a:xfrm>
          <a:prstGeom prst="ellipse">
            <a:avLst/>
          </a:prstGeom>
          <a:ln>
            <a:noFill/>
          </a:ln>
          <a:effectLst>
            <a:softEdge rad="112500"/>
          </a:effectLst>
        </p:spPr>
      </p:pic>
    </p:spTree>
    <p:extLst>
      <p:ext uri="{BB962C8B-B14F-4D97-AF65-F5344CB8AC3E}">
        <p14:creationId xmlns:p14="http://schemas.microsoft.com/office/powerpoint/2010/main" val="3410490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3AFEFBB-0404-494A-809D-9D696B510CDC}"/>
              </a:ext>
            </a:extLst>
          </p:cNvPr>
          <p:cNvSpPr txBox="1"/>
          <p:nvPr/>
        </p:nvSpPr>
        <p:spPr>
          <a:xfrm>
            <a:off x="9671538" y="2503695"/>
            <a:ext cx="2215662"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savigarbą</a:t>
            </a:r>
            <a:r>
              <a:rPr lang="lt-LT" sz="1800" dirty="0">
                <a:solidFill>
                  <a:srgbClr val="FF0000"/>
                </a:solidFill>
                <a:effectLst/>
                <a:latin typeface="Times New Roman" panose="02020603050405020304" pitchFamily="18" charset="0"/>
                <a:ea typeface="Calibri" panose="020F0502020204030204" pitchFamily="34" charset="0"/>
              </a:rPr>
              <a:t> </a:t>
            </a:r>
            <a:r>
              <a:rPr lang="lt-LT" sz="1800" dirty="0">
                <a:effectLst/>
                <a:latin typeface="Times New Roman" panose="02020603050405020304" pitchFamily="18" charset="0"/>
                <a:ea typeface="Calibri" panose="020F0502020204030204" pitchFamily="34" charset="0"/>
              </a:rPr>
              <a:t>ir senėjimą.</a:t>
            </a:r>
            <a:endParaRPr lang="en-GB" dirty="0"/>
          </a:p>
          <a:p>
            <a:endParaRPr lang="en-GB" dirty="0"/>
          </a:p>
        </p:txBody>
      </p:sp>
      <p:sp>
        <p:nvSpPr>
          <p:cNvPr id="4" name="TextBox 3">
            <a:extLst>
              <a:ext uri="{FF2B5EF4-FFF2-40B4-BE49-F238E27FC236}">
                <a16:creationId xmlns:a16="http://schemas.microsoft.com/office/drawing/2014/main" id="{DED12B40-731E-4EC6-A966-EA0C814D4D4E}"/>
              </a:ext>
            </a:extLst>
          </p:cNvPr>
          <p:cNvSpPr txBox="1"/>
          <p:nvPr/>
        </p:nvSpPr>
        <p:spPr>
          <a:xfrm>
            <a:off x="3747432" y="2584135"/>
            <a:ext cx="5249008" cy="2262158"/>
          </a:xfrm>
          <a:prstGeom prst="rect">
            <a:avLst/>
          </a:prstGeom>
          <a:noFill/>
        </p:spPr>
        <p:txBody>
          <a:bodyPr wrap="square" rtlCol="0">
            <a:spAutoFit/>
          </a:bodyPr>
          <a:lstStyle/>
          <a:p>
            <a:pPr algn="just"/>
            <a:r>
              <a:rPr lang="lt-LT" sz="1400" dirty="0">
                <a:latin typeface="Times New Roman" panose="02020603050405020304" pitchFamily="18" charset="0"/>
                <a:ea typeface="Calibri" panose="020F0502020204030204" pitchFamily="34" charset="0"/>
              </a:rPr>
              <a:t>Taip jau atsitinka, kad kai senstame, susiduriame su daugybe pokyčių, kurie gali neigiamai paveikti mūsų savigarbą ar savivertę. Tam yra pagrindiniai du veiksniai.</a:t>
            </a:r>
          </a:p>
          <a:p>
            <a:pPr algn="just"/>
            <a:br>
              <a:rPr lang="lt-LT" sz="1100" b="1" dirty="0">
                <a:effectLst/>
                <a:latin typeface="Times New Roman" panose="02020603050405020304" pitchFamily="18" charset="0"/>
                <a:ea typeface="Calibri" panose="020F0502020204030204" pitchFamily="34" charset="0"/>
              </a:rPr>
            </a:br>
            <a:r>
              <a:rPr lang="lt-LT" sz="1100" b="1" dirty="0">
                <a:effectLst/>
                <a:latin typeface="Times New Roman" panose="02020603050405020304" pitchFamily="18" charset="0"/>
                <a:ea typeface="Calibri" panose="020F0502020204030204" pitchFamily="34" charset="0"/>
              </a:rPr>
              <a:t>Pirmasis – fizinės išvaizdos pokyčiai. </a:t>
            </a:r>
            <a:r>
              <a:rPr lang="lt-LT" sz="1100" dirty="0">
                <a:effectLst/>
                <a:latin typeface="Times New Roman" panose="02020603050405020304" pitchFamily="18" charset="0"/>
                <a:ea typeface="Calibri" panose="020F0502020204030204" pitchFamily="34" charset="0"/>
              </a:rPr>
              <a:t>Argi nebūtų puiku, jei žmonėms kasmet nereikėtų išleisti pinigų, bandant atrodyti jaunesniems? Mes taip stengiamės atsukti laiką atgal, kad naudojam įvairias priemones, kaip: senėjimą stabdantys kremai, plaukų dažymas, </a:t>
            </a:r>
            <a:r>
              <a:rPr lang="lt-LT" sz="1100" dirty="0" err="1">
                <a:effectLst/>
                <a:latin typeface="Times New Roman" panose="02020603050405020304" pitchFamily="18" charset="0"/>
                <a:ea typeface="Calibri" panose="020F0502020204030204" pitchFamily="34" charset="0"/>
              </a:rPr>
              <a:t>Botokso</a:t>
            </a:r>
            <a:r>
              <a:rPr lang="lt-LT" sz="1100" dirty="0">
                <a:effectLst/>
                <a:latin typeface="Times New Roman" panose="02020603050405020304" pitchFamily="18" charset="0"/>
                <a:ea typeface="Calibri" panose="020F0502020204030204" pitchFamily="34" charset="0"/>
              </a:rPr>
              <a:t> injekcijos bei įvairūs veido patempimai. Išgyvenimas dėl senstančio kūno ir susiejimams tai su mūsų savigarba </a:t>
            </a:r>
            <a:r>
              <a:rPr lang="lt-LT" sz="1100" dirty="0">
                <a:latin typeface="Times New Roman" panose="02020603050405020304" pitchFamily="18" charset="0"/>
                <a:ea typeface="Calibri" panose="020F0502020204030204" pitchFamily="34" charset="0"/>
              </a:rPr>
              <a:t>– apsunkina mūsų gyvenimą ir prideda nereikalingų bei bereikšmių problemų</a:t>
            </a:r>
            <a:r>
              <a:rPr lang="lt-LT" sz="1100" dirty="0">
                <a:effectLst/>
                <a:latin typeface="Times New Roman" panose="02020603050405020304" pitchFamily="18" charset="0"/>
                <a:ea typeface="Calibri" panose="020F0502020204030204" pitchFamily="34" charset="0"/>
              </a:rPr>
              <a:t>. Norėdami išlaikyti savigarbą, turime pripažinti, kad tokie pokyčiai yra neišvengiami. Svarbu suprasti ir tai, </a:t>
            </a:r>
            <a:r>
              <a:rPr lang="lt-LT" sz="1100" dirty="0">
                <a:latin typeface="Times New Roman" panose="02020603050405020304" pitchFamily="18" charset="0"/>
                <a:ea typeface="Calibri" panose="020F0502020204030204" pitchFamily="34" charset="0"/>
              </a:rPr>
              <a:t>kad visi požymiai, kurie susiję su mūsų kūno pokyčiais yra susiję ne tik su senatve, bet ir sėkmingu, ilgu gyvenimu. </a:t>
            </a:r>
            <a:endParaRPr lang="en-GB" sz="1100" dirty="0"/>
          </a:p>
        </p:txBody>
      </p:sp>
      <p:pic>
        <p:nvPicPr>
          <p:cNvPr id="5" name="Savigarva4">
            <a:hlinkClick r:id="" action="ppaction://media"/>
            <a:extLst>
              <a:ext uri="{FF2B5EF4-FFF2-40B4-BE49-F238E27FC236}">
                <a16:creationId xmlns:a16="http://schemas.microsoft.com/office/drawing/2014/main" id="{6B9F0E20-BCD8-4A15-8350-829B40FE8F4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747432" y="4808214"/>
            <a:ext cx="270653" cy="487363"/>
          </a:xfrm>
          <a:prstGeom prst="ellipse">
            <a:avLst/>
          </a:prstGeom>
          <a:ln>
            <a:noFill/>
          </a:ln>
          <a:effectLst>
            <a:softEdge rad="112500"/>
          </a:effectLst>
        </p:spPr>
      </p:pic>
    </p:spTree>
    <p:extLst>
      <p:ext uri="{BB962C8B-B14F-4D97-AF65-F5344CB8AC3E}">
        <p14:creationId xmlns:p14="http://schemas.microsoft.com/office/powerpoint/2010/main" val="237827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1165FC7-9FF9-4802-83E1-A11EAEE198D1}"/>
              </a:ext>
            </a:extLst>
          </p:cNvPr>
          <p:cNvSpPr txBox="1"/>
          <p:nvPr/>
        </p:nvSpPr>
        <p:spPr>
          <a:xfrm>
            <a:off x="9794631" y="2435469"/>
            <a:ext cx="1732084" cy="2031325"/>
          </a:xfrm>
          <a:prstGeom prst="rect">
            <a:avLst/>
          </a:prstGeom>
          <a:noFill/>
        </p:spPr>
        <p:txBody>
          <a:bodyPr wrap="square" rtlCol="0">
            <a:spAutoFit/>
          </a:bodyPr>
          <a:lstStyle/>
          <a:p>
            <a:pPr algn="just"/>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savigarbą</a:t>
            </a:r>
            <a:r>
              <a:rPr lang="lt-LT" sz="1800" dirty="0">
                <a:solidFill>
                  <a:srgbClr val="FF0000"/>
                </a:solidFill>
                <a:effectLst/>
                <a:latin typeface="Times New Roman" panose="02020603050405020304" pitchFamily="18" charset="0"/>
                <a:ea typeface="Calibri" panose="020F0502020204030204" pitchFamily="34" charset="0"/>
              </a:rPr>
              <a:t> </a:t>
            </a:r>
            <a:r>
              <a:rPr lang="lt-LT" sz="1800" dirty="0">
                <a:effectLst/>
                <a:latin typeface="Times New Roman" panose="02020603050405020304" pitchFamily="18" charset="0"/>
                <a:ea typeface="Calibri" panose="020F0502020204030204" pitchFamily="34" charset="0"/>
              </a:rPr>
              <a:t>ir senėjimą.</a:t>
            </a:r>
            <a:endParaRPr lang="en-GB" dirty="0"/>
          </a:p>
          <a:p>
            <a:endParaRPr lang="en-GB" dirty="0"/>
          </a:p>
        </p:txBody>
      </p:sp>
      <p:sp>
        <p:nvSpPr>
          <p:cNvPr id="4" name="TextBox 3">
            <a:extLst>
              <a:ext uri="{FF2B5EF4-FFF2-40B4-BE49-F238E27FC236}">
                <a16:creationId xmlns:a16="http://schemas.microsoft.com/office/drawing/2014/main" id="{0D4140B0-AFD8-45D6-90CD-35587F09C1EE}"/>
              </a:ext>
            </a:extLst>
          </p:cNvPr>
          <p:cNvSpPr txBox="1"/>
          <p:nvPr/>
        </p:nvSpPr>
        <p:spPr>
          <a:xfrm>
            <a:off x="3701562" y="2769577"/>
            <a:ext cx="4976446" cy="1680314"/>
          </a:xfrm>
          <a:prstGeom prst="rect">
            <a:avLst/>
          </a:prstGeom>
          <a:noFill/>
        </p:spPr>
        <p:txBody>
          <a:bodyPr wrap="square" rtlCol="0">
            <a:spAutoFit/>
          </a:bodyPr>
          <a:lstStyle/>
          <a:p>
            <a:endParaRPr lang="en-GB" dirty="0"/>
          </a:p>
        </p:txBody>
      </p:sp>
      <p:sp>
        <p:nvSpPr>
          <p:cNvPr id="11" name="TextBox 10">
            <a:extLst>
              <a:ext uri="{FF2B5EF4-FFF2-40B4-BE49-F238E27FC236}">
                <a16:creationId xmlns:a16="http://schemas.microsoft.com/office/drawing/2014/main" id="{A7B7A2F2-9B0A-4A41-B9C7-4F89D3CA5E97}"/>
              </a:ext>
            </a:extLst>
          </p:cNvPr>
          <p:cNvSpPr txBox="1"/>
          <p:nvPr/>
        </p:nvSpPr>
        <p:spPr>
          <a:xfrm>
            <a:off x="3701562" y="2789411"/>
            <a:ext cx="5480842" cy="1815882"/>
          </a:xfrm>
          <a:prstGeom prst="rect">
            <a:avLst/>
          </a:prstGeom>
          <a:noFill/>
        </p:spPr>
        <p:txBody>
          <a:bodyPr wrap="square" rtlCol="0">
            <a:spAutoFit/>
          </a:bodyPr>
          <a:lstStyle/>
          <a:p>
            <a:pPr algn="just"/>
            <a:r>
              <a:rPr lang="lt-LT" sz="1400" b="1" dirty="0">
                <a:effectLst/>
                <a:latin typeface="Times New Roman" panose="02020603050405020304" pitchFamily="18" charset="0"/>
                <a:ea typeface="Calibri" panose="020F0502020204030204" pitchFamily="34" charset="0"/>
              </a:rPr>
              <a:t>Antrasis – fizinio funkcionavimo pokyčiai.</a:t>
            </a:r>
            <a:r>
              <a:rPr lang="lt-LT" sz="1400" dirty="0">
                <a:effectLst/>
                <a:latin typeface="Times New Roman" panose="02020603050405020304" pitchFamily="18" charset="0"/>
                <a:ea typeface="Calibri" panose="020F0502020204030204" pitchFamily="34" charset="0"/>
              </a:rPr>
              <a:t> Taip jau atsitinka, kad senstant mes nebegalime, atlikti, kai kurių dalykų arba jie nebesiseka taip gerai, kaip sekėsi anksčiau. Senstant turime prisitaikyti prie regėjimo, klausos, fizinės jėgos ir ištvermės pokyčių. </a:t>
            </a:r>
            <a:r>
              <a:rPr lang="lt-LT" sz="1400" dirty="0">
                <a:latin typeface="Times New Roman" panose="02020603050405020304" pitchFamily="18" charset="0"/>
                <a:ea typeface="Calibri" panose="020F0502020204030204" pitchFamily="34" charset="0"/>
              </a:rPr>
              <a:t>Savo kūne jaučiame daugiau fizinio skausmo bei turime mažiau energijos. Tai ypatingai jaučiasi žmonėms, kurių mėgstama veikla, darbas ar šiaip buitinė veikla susijusi su fizine veikla, o jei tai liečia mūsų savigarbą ar savivertę patiriame papildomų problemų. </a:t>
            </a:r>
            <a:endParaRPr lang="en-GB" sz="1400" dirty="0"/>
          </a:p>
        </p:txBody>
      </p:sp>
      <p:pic>
        <p:nvPicPr>
          <p:cNvPr id="5" name="Savigarba5">
            <a:hlinkClick r:id="" action="ppaction://media"/>
            <a:extLst>
              <a:ext uri="{FF2B5EF4-FFF2-40B4-BE49-F238E27FC236}">
                <a16:creationId xmlns:a16="http://schemas.microsoft.com/office/drawing/2014/main" id="{226E4B0D-9B6F-4017-B086-226FAAB3BE99}"/>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701562" y="4605293"/>
            <a:ext cx="487363" cy="487363"/>
          </a:xfrm>
          <a:prstGeom prst="ellipse">
            <a:avLst/>
          </a:prstGeom>
          <a:ln>
            <a:noFill/>
          </a:ln>
          <a:effectLst>
            <a:softEdge rad="112500"/>
          </a:effectLst>
        </p:spPr>
      </p:pic>
    </p:spTree>
    <p:extLst>
      <p:ext uri="{BB962C8B-B14F-4D97-AF65-F5344CB8AC3E}">
        <p14:creationId xmlns:p14="http://schemas.microsoft.com/office/powerpoint/2010/main" val="899474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0963015-DB50-48C1-8D6A-AC8469386AE6}"/>
              </a:ext>
            </a:extLst>
          </p:cNvPr>
          <p:cNvSpPr txBox="1"/>
          <p:nvPr/>
        </p:nvSpPr>
        <p:spPr>
          <a:xfrm>
            <a:off x="9873763" y="2330544"/>
            <a:ext cx="1723292"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savigarbą</a:t>
            </a:r>
            <a:r>
              <a:rPr lang="lt-LT" sz="1800" dirty="0">
                <a:solidFill>
                  <a:srgbClr val="FF0000"/>
                </a:solidFill>
                <a:effectLst/>
                <a:latin typeface="Times New Roman" panose="02020603050405020304" pitchFamily="18" charset="0"/>
                <a:ea typeface="Calibri" panose="020F0502020204030204" pitchFamily="34" charset="0"/>
              </a:rPr>
              <a:t> </a:t>
            </a:r>
            <a:r>
              <a:rPr lang="lt-LT" sz="1800" dirty="0">
                <a:effectLst/>
                <a:latin typeface="Times New Roman" panose="02020603050405020304" pitchFamily="18" charset="0"/>
                <a:ea typeface="Calibri" panose="020F0502020204030204" pitchFamily="34" charset="0"/>
              </a:rPr>
              <a:t>ir senėjimą.</a:t>
            </a:r>
            <a:endParaRPr lang="en-GB" dirty="0"/>
          </a:p>
          <a:p>
            <a:endParaRPr lang="en-GB" dirty="0"/>
          </a:p>
        </p:txBody>
      </p:sp>
      <p:sp>
        <p:nvSpPr>
          <p:cNvPr id="4" name="TextBox 3">
            <a:extLst>
              <a:ext uri="{FF2B5EF4-FFF2-40B4-BE49-F238E27FC236}">
                <a16:creationId xmlns:a16="http://schemas.microsoft.com/office/drawing/2014/main" id="{8A2AE5AE-EC9A-4CE8-997E-7E5C828DE702}"/>
              </a:ext>
            </a:extLst>
          </p:cNvPr>
          <p:cNvSpPr txBox="1"/>
          <p:nvPr/>
        </p:nvSpPr>
        <p:spPr>
          <a:xfrm>
            <a:off x="3921752" y="2711575"/>
            <a:ext cx="5336548" cy="1815882"/>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Kokioje būsenoje esate dabar, dar nenusako, ką galite iš tiesų padaryti. Prisiminkite savo senelius ar vyresnius artimuosius. Ar juos vertinote tik pagal tai, ką jie buvo pajėgus padaryti fiziškai? Ar tai, kad suprastėjo jų matymas ar susilpnėjo klausa turėjo įtakos, kad juos mažiau vertintumėte? Ar sumažėjusi jų energija privertė jus nuo jų pavargti? Tikriausiai ne. Jūs mylėjote juos tokius, kokie jie buvo, o ne už tai, ką jie galėjo padaryti. Jūs juos vertinote, nes jie suteikė jūsų gyvenimui vertės.</a:t>
            </a:r>
            <a:endParaRPr lang="en-GB" sz="1400" dirty="0"/>
          </a:p>
        </p:txBody>
      </p:sp>
      <p:pic>
        <p:nvPicPr>
          <p:cNvPr id="5" name="Savigarva6">
            <a:hlinkClick r:id="" action="ppaction://media"/>
            <a:extLst>
              <a:ext uri="{FF2B5EF4-FFF2-40B4-BE49-F238E27FC236}">
                <a16:creationId xmlns:a16="http://schemas.microsoft.com/office/drawing/2014/main" id="{8A0D9D80-A356-4746-A1B5-E1B59F4F451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987556" y="4527457"/>
            <a:ext cx="487363" cy="487363"/>
          </a:xfrm>
          <a:prstGeom prst="ellipse">
            <a:avLst/>
          </a:prstGeom>
          <a:ln>
            <a:noFill/>
          </a:ln>
          <a:effectLst>
            <a:softEdge rad="112500"/>
          </a:effectLst>
        </p:spPr>
      </p:pic>
    </p:spTree>
    <p:extLst>
      <p:ext uri="{BB962C8B-B14F-4D97-AF65-F5344CB8AC3E}">
        <p14:creationId xmlns:p14="http://schemas.microsoft.com/office/powerpoint/2010/main" val="111746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6D0B8BF-2427-4A8D-AFFC-3D498D2EC26C}"/>
              </a:ext>
            </a:extLst>
          </p:cNvPr>
          <p:cNvSpPr txBox="1"/>
          <p:nvPr/>
        </p:nvSpPr>
        <p:spPr>
          <a:xfrm>
            <a:off x="9689123" y="2330544"/>
            <a:ext cx="1784839"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savigarbą</a:t>
            </a:r>
            <a:r>
              <a:rPr lang="lt-LT" sz="1800" dirty="0">
                <a:solidFill>
                  <a:srgbClr val="FF0000"/>
                </a:solidFill>
                <a:effectLst/>
                <a:latin typeface="Times New Roman" panose="02020603050405020304" pitchFamily="18" charset="0"/>
                <a:ea typeface="Calibri" panose="020F0502020204030204" pitchFamily="34" charset="0"/>
              </a:rPr>
              <a:t> </a:t>
            </a:r>
            <a:r>
              <a:rPr lang="lt-LT" sz="1800" dirty="0">
                <a:effectLst/>
                <a:latin typeface="Times New Roman" panose="02020603050405020304" pitchFamily="18" charset="0"/>
                <a:ea typeface="Calibri" panose="020F0502020204030204" pitchFamily="34" charset="0"/>
              </a:rPr>
              <a:t>ir senėjimą.</a:t>
            </a:r>
            <a:endParaRPr lang="en-GB" dirty="0"/>
          </a:p>
          <a:p>
            <a:endParaRPr lang="en-GB" dirty="0"/>
          </a:p>
        </p:txBody>
      </p:sp>
      <p:sp>
        <p:nvSpPr>
          <p:cNvPr id="4" name="TextBox 3">
            <a:extLst>
              <a:ext uri="{FF2B5EF4-FFF2-40B4-BE49-F238E27FC236}">
                <a16:creationId xmlns:a16="http://schemas.microsoft.com/office/drawing/2014/main" id="{D52B9DA5-377C-46D6-9BAC-58BA5E8B25E9}"/>
              </a:ext>
            </a:extLst>
          </p:cNvPr>
          <p:cNvSpPr txBox="1"/>
          <p:nvPr/>
        </p:nvSpPr>
        <p:spPr>
          <a:xfrm>
            <a:off x="3938954" y="2936631"/>
            <a:ext cx="4554415" cy="1384995"/>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Norėdami išlaikyti savigarbą senstant, turime atsiminti, kad mūsų vertę lemia tai, kas mes esame, o ne tai, ką mūsų kūnas gali daryti ar kaip jis atrodo. Senatvė reiškia, kad išgyvenote daug gražių, įvairiausių prisiminimų pilnų, vertingų metų. Dėl gyvenimiškos patirties, kurią sukaupėte per tuos metus, jūs sukaupiate didesnę patirtį.</a:t>
            </a:r>
            <a:endParaRPr lang="en-GB" sz="1400" dirty="0"/>
          </a:p>
        </p:txBody>
      </p:sp>
      <p:pic>
        <p:nvPicPr>
          <p:cNvPr id="5" name="Savigarva7">
            <a:hlinkClick r:id="" action="ppaction://media"/>
            <a:extLst>
              <a:ext uri="{FF2B5EF4-FFF2-40B4-BE49-F238E27FC236}">
                <a16:creationId xmlns:a16="http://schemas.microsoft.com/office/drawing/2014/main" id="{7F58620A-38CD-4481-9571-8117F633DDA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938954" y="4321626"/>
            <a:ext cx="487363" cy="487363"/>
          </a:xfrm>
          <a:prstGeom prst="ellipse">
            <a:avLst/>
          </a:prstGeom>
          <a:ln>
            <a:noFill/>
          </a:ln>
          <a:effectLst>
            <a:softEdge rad="112500"/>
          </a:effectLst>
        </p:spPr>
      </p:pic>
    </p:spTree>
    <p:extLst>
      <p:ext uri="{BB962C8B-B14F-4D97-AF65-F5344CB8AC3E}">
        <p14:creationId xmlns:p14="http://schemas.microsoft.com/office/powerpoint/2010/main" val="230497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D5981DB0-510B-4970-8C5A-800DF12FEAEE}"/>
              </a:ext>
            </a:extLst>
          </p:cNvPr>
          <p:cNvPicPr>
            <a:picLocks noChangeAspect="1"/>
          </p:cNvPicPr>
          <p:nvPr/>
        </p:nvPicPr>
        <p:blipFill rotWithShape="1">
          <a:blip r:embed="rId7"/>
          <a:srcRect l="3709" t="33924" b="28974"/>
          <a:stretch/>
        </p:blipFill>
        <p:spPr>
          <a:xfrm>
            <a:off x="111673" y="2503695"/>
            <a:ext cx="3083889" cy="1680314"/>
          </a:xfrm>
          <a:prstGeom prst="rect">
            <a:avLst/>
          </a:prstGeom>
        </p:spPr>
      </p:pic>
      <p:pic>
        <p:nvPicPr>
          <p:cNvPr id="1030" name="Picture 6" descr="Character Chair GIF by Headspace">
            <a:extLst>
              <a:ext uri="{FF2B5EF4-FFF2-40B4-BE49-F238E27FC236}">
                <a16:creationId xmlns:a16="http://schemas.microsoft.com/office/drawing/2014/main" id="{4FF7EA9A-CD04-42A4-A59B-AD2A4641EC2E}"/>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52167" y="270213"/>
            <a:ext cx="2060331" cy="20603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5ECA380-BD86-4A6F-8E02-67667D35779F}"/>
              </a:ext>
            </a:extLst>
          </p:cNvPr>
          <p:cNvSpPr txBox="1"/>
          <p:nvPr/>
        </p:nvSpPr>
        <p:spPr>
          <a:xfrm>
            <a:off x="9821008" y="2330544"/>
            <a:ext cx="1758461" cy="2060331"/>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savigarbą</a:t>
            </a:r>
            <a:r>
              <a:rPr lang="lt-LT" sz="1800" dirty="0">
                <a:solidFill>
                  <a:srgbClr val="FF0000"/>
                </a:solidFill>
                <a:effectLst/>
                <a:latin typeface="Times New Roman" panose="02020603050405020304" pitchFamily="18" charset="0"/>
                <a:ea typeface="Calibri" panose="020F0502020204030204" pitchFamily="34" charset="0"/>
              </a:rPr>
              <a:t> </a:t>
            </a:r>
            <a:r>
              <a:rPr lang="lt-LT" sz="1800" dirty="0">
                <a:effectLst/>
                <a:latin typeface="Times New Roman" panose="02020603050405020304" pitchFamily="18" charset="0"/>
                <a:ea typeface="Calibri" panose="020F0502020204030204" pitchFamily="34" charset="0"/>
              </a:rPr>
              <a:t>ir senėjimą.</a:t>
            </a:r>
            <a:endParaRPr lang="en-GB" dirty="0"/>
          </a:p>
          <a:p>
            <a:endParaRPr lang="en-GB" dirty="0"/>
          </a:p>
        </p:txBody>
      </p:sp>
      <p:sp>
        <p:nvSpPr>
          <p:cNvPr id="4" name="TextBox 3">
            <a:extLst>
              <a:ext uri="{FF2B5EF4-FFF2-40B4-BE49-F238E27FC236}">
                <a16:creationId xmlns:a16="http://schemas.microsoft.com/office/drawing/2014/main" id="{7E14F30F-F697-4860-8357-B3CBE53A79C1}"/>
              </a:ext>
            </a:extLst>
          </p:cNvPr>
          <p:cNvSpPr txBox="1"/>
          <p:nvPr/>
        </p:nvSpPr>
        <p:spPr>
          <a:xfrm>
            <a:off x="4167554" y="2857500"/>
            <a:ext cx="4721469" cy="1600438"/>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Senstant mes įgyjame patirties, todėl tampame išmintingesni. Žinome daugiau </a:t>
            </a:r>
            <a:r>
              <a:rPr lang="lt-LT" sz="1400" dirty="0">
                <a:latin typeface="Times New Roman" panose="02020603050405020304" pitchFamily="18" charset="0"/>
                <a:ea typeface="Calibri" panose="020F0502020204030204" pitchFamily="34" charset="0"/>
              </a:rPr>
              <a:t>gyvenimiškų dalykų nei žinojome, kol buvo jauni. Svarbu savo išmintį pasidalinti ir su kitais, ypač jaunesne karta ir leisti jiems praturtinti savo gyvenimą, jūsų sukaupta išmintimi. Galite tai prilyginti, kaip gyvenimo traukiniu etapą – savo senatvės sukauptas žinias išnaudoti perduodant savo išmintį.</a:t>
            </a:r>
            <a:r>
              <a:rPr lang="lt-LT" sz="1400" dirty="0">
                <a:effectLst/>
                <a:latin typeface="Times New Roman" panose="02020603050405020304" pitchFamily="18" charset="0"/>
                <a:ea typeface="Calibri" panose="020F0502020204030204" pitchFamily="34" charset="0"/>
              </a:rPr>
              <a:t> </a:t>
            </a:r>
            <a:endParaRPr lang="en-GB" sz="1400" dirty="0"/>
          </a:p>
        </p:txBody>
      </p:sp>
      <p:pic>
        <p:nvPicPr>
          <p:cNvPr id="5" name="Savigarva8">
            <a:hlinkClick r:id="" action="ppaction://media"/>
            <a:extLst>
              <a:ext uri="{FF2B5EF4-FFF2-40B4-BE49-F238E27FC236}">
                <a16:creationId xmlns:a16="http://schemas.microsoft.com/office/drawing/2014/main" id="{4C080B5C-3019-4C9B-AD0B-FEE3C02CAC0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4167554" y="4390875"/>
            <a:ext cx="487363" cy="487363"/>
          </a:xfrm>
          <a:prstGeom prst="ellipse">
            <a:avLst/>
          </a:prstGeom>
          <a:ln>
            <a:noFill/>
          </a:ln>
          <a:effectLst>
            <a:softEdge rad="112500"/>
          </a:effectLst>
        </p:spPr>
      </p:pic>
    </p:spTree>
    <p:extLst>
      <p:ext uri="{BB962C8B-B14F-4D97-AF65-F5344CB8AC3E}">
        <p14:creationId xmlns:p14="http://schemas.microsoft.com/office/powerpoint/2010/main" val="211639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2232</TotalTime>
  <Words>680</Words>
  <Application>Microsoft Office PowerPoint</Application>
  <PresentationFormat>Widescreen</PresentationFormat>
  <Paragraphs>17</Paragraphs>
  <Slides>9</Slides>
  <Notes>0</Notes>
  <HiddenSlides>0</HiddenSlides>
  <MMClips>8</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Arial Rounded MT Bold</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37</cp:revision>
  <dcterms:created xsi:type="dcterms:W3CDTF">2020-10-05T11:11:44Z</dcterms:created>
  <dcterms:modified xsi:type="dcterms:W3CDTF">2022-02-21T11:10:34Z</dcterms:modified>
</cp:coreProperties>
</file>