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8A170893-5272-4B12-9E46-61B07E43AB5C}"/>
              </a:ext>
            </a:extLst>
          </p:cNvPr>
          <p:cNvSpPr txBox="1"/>
          <p:nvPr/>
        </p:nvSpPr>
        <p:spPr>
          <a:xfrm>
            <a:off x="5794132" y="3965331"/>
            <a:ext cx="5275384" cy="923330"/>
          </a:xfrm>
          <a:prstGeom prst="rect">
            <a:avLst/>
          </a:prstGeom>
          <a:noFill/>
        </p:spPr>
        <p:txBody>
          <a:bodyPr wrap="square" rtlCol="0">
            <a:spAutoFit/>
          </a:bodyPr>
          <a:lstStyle/>
          <a:p>
            <a:r>
              <a:rPr lang="en-GB" dirty="0"/>
              <a:t>Audio </a:t>
            </a:r>
            <a:r>
              <a:rPr lang="lt-LT" dirty="0"/>
              <a:t>knyga: </a:t>
            </a:r>
            <a:r>
              <a:rPr lang="en-GB" sz="1800" b="1" dirty="0">
                <a:effectLst/>
                <a:latin typeface="Times New Roman" panose="02020603050405020304" pitchFamily="18" charset="0"/>
                <a:ea typeface="Calibri" panose="020F0502020204030204" pitchFamily="34" charset="0"/>
              </a:rPr>
              <a:t>AKTYVUMO SVARBA VYRESNIAME AMŽIUJE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4" name="Aktyvumas1">
            <a:hlinkClick r:id="" action="ppaction://media"/>
            <a:extLst>
              <a:ext uri="{FF2B5EF4-FFF2-40B4-BE49-F238E27FC236}">
                <a16:creationId xmlns:a16="http://schemas.microsoft.com/office/drawing/2014/main" id="{0E794B29-7314-4601-ABCC-F71F83CB8B1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4132" y="4644979"/>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921106"/>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3" name="TextBox 2">
            <a:extLst>
              <a:ext uri="{FF2B5EF4-FFF2-40B4-BE49-F238E27FC236}">
                <a16:creationId xmlns:a16="http://schemas.microsoft.com/office/drawing/2014/main" id="{F7512F84-429D-4297-B6E2-0434FFFE213D}"/>
              </a:ext>
            </a:extLst>
          </p:cNvPr>
          <p:cNvSpPr txBox="1"/>
          <p:nvPr/>
        </p:nvSpPr>
        <p:spPr>
          <a:xfrm>
            <a:off x="9777046" y="2455200"/>
            <a:ext cx="1784839"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kaip svarbu išlikti aktyviems vyresniame amžiuje.</a:t>
            </a:r>
            <a:endParaRPr lang="en-GB" dirty="0"/>
          </a:p>
        </p:txBody>
      </p:sp>
      <p:sp>
        <p:nvSpPr>
          <p:cNvPr id="4" name="TextBox 3">
            <a:extLst>
              <a:ext uri="{FF2B5EF4-FFF2-40B4-BE49-F238E27FC236}">
                <a16:creationId xmlns:a16="http://schemas.microsoft.com/office/drawing/2014/main" id="{AFE0E82D-300C-4D8F-8F30-64A6E18C24D0}"/>
              </a:ext>
            </a:extLst>
          </p:cNvPr>
          <p:cNvSpPr txBox="1"/>
          <p:nvPr/>
        </p:nvSpPr>
        <p:spPr>
          <a:xfrm>
            <a:off x="3629442" y="2860121"/>
            <a:ext cx="5180449"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Senstant svarbu sportuoti ir išlikti fiziškai aktyviems. Fizinė veikla mažina </a:t>
            </a:r>
            <a:r>
              <a:rPr lang="lt-LT" sz="1400" dirty="0">
                <a:latin typeface="Times New Roman" panose="02020603050405020304" pitchFamily="18" charset="0"/>
                <a:ea typeface="Calibri" panose="020F0502020204030204" pitchFamily="34" charset="0"/>
              </a:rPr>
              <a:t>įvairių sveikatos ligų atsiradimą. </a:t>
            </a:r>
            <a:r>
              <a:rPr lang="lt-LT" sz="1400" dirty="0">
                <a:effectLst/>
                <a:latin typeface="Times New Roman" panose="02020603050405020304" pitchFamily="18" charset="0"/>
                <a:ea typeface="Calibri" panose="020F0502020204030204" pitchFamily="34" charset="0"/>
              </a:rPr>
              <a:t>Nepriklausomai nuo jūsų amžiaus ar sveikatos būklės, yra daugybė būdų, kaip pridėti daugiau fizinės veiklos į savo gyvenimą. Niekada nevėlu pradėti daryti mankštą, o tai turės teigiamą poveikį jūsų sveikatai. Ir tai  nebūtinai turi būti profesionalūs pratimai ar sudėtingos mankštos.</a:t>
            </a:r>
            <a:endParaRPr lang="en-GB" sz="1400" dirty="0"/>
          </a:p>
        </p:txBody>
      </p:sp>
      <p:pic>
        <p:nvPicPr>
          <p:cNvPr id="5" name="Aktyvumas2">
            <a:hlinkClick r:id="" action="ppaction://media"/>
            <a:extLst>
              <a:ext uri="{FF2B5EF4-FFF2-40B4-BE49-F238E27FC236}">
                <a16:creationId xmlns:a16="http://schemas.microsoft.com/office/drawing/2014/main" id="{5EE21453-80E0-4F6A-A542-963445971FFE}"/>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629442" y="4271493"/>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3" name="TextBox 2">
            <a:extLst>
              <a:ext uri="{FF2B5EF4-FFF2-40B4-BE49-F238E27FC236}">
                <a16:creationId xmlns:a16="http://schemas.microsoft.com/office/drawing/2014/main" id="{77D8D32A-723C-4B9C-AE4D-E939E461EB93}"/>
              </a:ext>
            </a:extLst>
          </p:cNvPr>
          <p:cNvSpPr txBox="1"/>
          <p:nvPr/>
        </p:nvSpPr>
        <p:spPr>
          <a:xfrm>
            <a:off x="9785838" y="2435469"/>
            <a:ext cx="1705708"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kaip svarbu išlikti aktyviems vyresniame amžiuje.</a:t>
            </a:r>
            <a:endParaRPr lang="en-GB" dirty="0"/>
          </a:p>
        </p:txBody>
      </p:sp>
      <p:sp>
        <p:nvSpPr>
          <p:cNvPr id="4" name="TextBox 3">
            <a:extLst>
              <a:ext uri="{FF2B5EF4-FFF2-40B4-BE49-F238E27FC236}">
                <a16:creationId xmlns:a16="http://schemas.microsoft.com/office/drawing/2014/main" id="{0F67C941-5A88-4FC5-A7D5-BBB7298BBBC2}"/>
              </a:ext>
            </a:extLst>
          </p:cNvPr>
          <p:cNvSpPr txBox="1"/>
          <p:nvPr/>
        </p:nvSpPr>
        <p:spPr>
          <a:xfrm>
            <a:off x="3687060" y="2704773"/>
            <a:ext cx="4730261" cy="1492716"/>
          </a:xfrm>
          <a:prstGeom prst="rect">
            <a:avLst/>
          </a:prstGeom>
          <a:noFill/>
        </p:spPr>
        <p:txBody>
          <a:bodyPr wrap="square" rtlCol="0">
            <a:spAutoFit/>
          </a:bodyPr>
          <a:lstStyle/>
          <a:p>
            <a:pPr algn="just">
              <a:lnSpc>
                <a:spcPct val="150000"/>
              </a:lnSpc>
            </a:pPr>
            <a:r>
              <a:rPr lang="lt-LT" sz="1400" b="1" dirty="0"/>
              <a:t>Kodėl verta išlikti aktyviais?</a:t>
            </a:r>
            <a:endParaRPr lang="en-GB" sz="1400" b="1" dirty="0"/>
          </a:p>
          <a:p>
            <a:pPr algn="just"/>
            <a:r>
              <a:rPr lang="lt-LT" sz="1400" dirty="0"/>
              <a:t>Fizinis aktyvumas yra naudingas jūsų psichinei ir fizinei sveikatai. Tai gali sumažinti riziką susirgti ar suvaldyti daugelį ligų. Tai širdies ligos, insultas, 2 tipo diabetas, kai kurios vėžio rūšys, nutukimas ir artritas. Tai taip pat gali sumažinti riziką susirgti depresija, demencija ir Alzheimerio liga.</a:t>
            </a:r>
            <a:endParaRPr lang="en-GB" sz="1400" dirty="0"/>
          </a:p>
        </p:txBody>
      </p:sp>
      <p:pic>
        <p:nvPicPr>
          <p:cNvPr id="5" name="Aktyvumas3">
            <a:hlinkClick r:id="" action="ppaction://media"/>
            <a:extLst>
              <a:ext uri="{FF2B5EF4-FFF2-40B4-BE49-F238E27FC236}">
                <a16:creationId xmlns:a16="http://schemas.microsoft.com/office/drawing/2014/main" id="{B91429B2-FF51-42C6-B3E8-46DA618CA74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687060" y="4223112"/>
            <a:ext cx="487363" cy="487363"/>
          </a:xfrm>
          <a:prstGeom prst="ellipse">
            <a:avLst/>
          </a:prstGeom>
          <a:ln>
            <a:noFill/>
          </a:ln>
          <a:effectLst>
            <a:softEdge rad="112500"/>
          </a:effectLst>
        </p:spPr>
      </p:pic>
    </p:spTree>
    <p:extLst>
      <p:ext uri="{BB962C8B-B14F-4D97-AF65-F5344CB8AC3E}">
        <p14:creationId xmlns:p14="http://schemas.microsoft.com/office/powerpoint/2010/main" val="2347738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3" name="TextBox 2">
            <a:extLst>
              <a:ext uri="{FF2B5EF4-FFF2-40B4-BE49-F238E27FC236}">
                <a16:creationId xmlns:a16="http://schemas.microsoft.com/office/drawing/2014/main" id="{AC6CF37D-67F2-4849-9FAA-6F8870ADE9F2}"/>
              </a:ext>
            </a:extLst>
          </p:cNvPr>
          <p:cNvSpPr txBox="1"/>
          <p:nvPr/>
        </p:nvSpPr>
        <p:spPr>
          <a:xfrm>
            <a:off x="9653954" y="2479431"/>
            <a:ext cx="1872761"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kaip svarbu išlikti aktyviems vyresniame amžiuje.</a:t>
            </a:r>
            <a:endParaRPr lang="en-GB" dirty="0"/>
          </a:p>
        </p:txBody>
      </p:sp>
      <p:sp>
        <p:nvSpPr>
          <p:cNvPr id="5" name="TextBox 4">
            <a:extLst>
              <a:ext uri="{FF2B5EF4-FFF2-40B4-BE49-F238E27FC236}">
                <a16:creationId xmlns:a16="http://schemas.microsoft.com/office/drawing/2014/main" id="{198B9B4D-56EA-4D9C-BF91-3077747FFA64}"/>
              </a:ext>
            </a:extLst>
          </p:cNvPr>
          <p:cNvSpPr txBox="1"/>
          <p:nvPr/>
        </p:nvSpPr>
        <p:spPr>
          <a:xfrm>
            <a:off x="3683977" y="2710821"/>
            <a:ext cx="5029200" cy="2246769"/>
          </a:xfrm>
          <a:prstGeom prst="rect">
            <a:avLst/>
          </a:prstGeom>
          <a:noFill/>
        </p:spPr>
        <p:txBody>
          <a:bodyPr wrap="square" rtlCol="0">
            <a:spAutoFit/>
          </a:bodyPr>
          <a:lstStyle/>
          <a:p>
            <a:pPr algn="just"/>
            <a:r>
              <a:rPr lang="lt-LT" sz="1400" dirty="0"/>
              <a:t>Fizinis aktyvumas gali labai pakeisti jūsų esamą gyvenimo kokybę. Fizinis aktyvumas gali pagerinti nuotaiką, padidinti Jūsų savigarbą, paskatinti geros savijautos jausmo atsiradimą, padėti atsipalaiduoti, sumažinti stresą, suteikti daugiau energijos.</a:t>
            </a:r>
          </a:p>
          <a:p>
            <a:pPr algn="just"/>
            <a:r>
              <a:rPr lang="lt-LT" sz="1400" dirty="0"/>
              <a:t>Būdami aktyvūs, galėsite lengviau atlikti paprastus dalykus, pavyzdžiui, nusiprausti ir apsirengti, žaisti su anūkais ar vaikščioti į parduotuves. Dalyvavimas sporto ar mankštos pamokose taip pat gali būti geras </a:t>
            </a:r>
            <a:r>
              <a:rPr lang="lt-LT" sz="1400" dirty="0">
                <a:effectLst/>
                <a:latin typeface="Times New Roman" panose="02020603050405020304" pitchFamily="18" charset="0"/>
                <a:ea typeface="Calibri" panose="020F0502020204030204" pitchFamily="34" charset="0"/>
              </a:rPr>
              <a:t>būdas susitikti su žmonėmis ir smagiai praleisti laiką, o taip plečiasi ir Jūsų socialiniai santykiai bei gerėja emocinė būsena.</a:t>
            </a:r>
            <a:endParaRPr lang="en-GB" sz="1400" dirty="0"/>
          </a:p>
        </p:txBody>
      </p:sp>
      <p:pic>
        <p:nvPicPr>
          <p:cNvPr id="4" name="Aktyvumas4">
            <a:hlinkClick r:id="" action="ppaction://media"/>
            <a:extLst>
              <a:ext uri="{FF2B5EF4-FFF2-40B4-BE49-F238E27FC236}">
                <a16:creationId xmlns:a16="http://schemas.microsoft.com/office/drawing/2014/main" id="{A4779F1B-8ABF-4CA7-9FEF-E840919289F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683977" y="4957590"/>
            <a:ext cx="487363" cy="487363"/>
          </a:xfrm>
          <a:prstGeom prst="ellipse">
            <a:avLst/>
          </a:prstGeom>
          <a:ln>
            <a:noFill/>
          </a:ln>
          <a:effectLst>
            <a:softEdge rad="112500"/>
          </a:effectLst>
        </p:spPr>
      </p:pic>
    </p:spTree>
    <p:extLst>
      <p:ext uri="{BB962C8B-B14F-4D97-AF65-F5344CB8AC3E}">
        <p14:creationId xmlns:p14="http://schemas.microsoft.com/office/powerpoint/2010/main" val="100663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2756C07C-6CDC-40E5-B29A-D3C219A13AED}"/>
              </a:ext>
            </a:extLst>
          </p:cNvPr>
          <p:cNvPicPr>
            <a:picLocks noChangeAspect="1"/>
          </p:cNvPicPr>
          <p:nvPr/>
        </p:nvPicPr>
        <p:blipFill rotWithShape="1">
          <a:blip r:embed="rId7"/>
          <a:srcRect t="30114" b="27335"/>
          <a:stretch/>
        </p:blipFill>
        <p:spPr>
          <a:xfrm>
            <a:off x="294885" y="2592359"/>
            <a:ext cx="2624161" cy="1578981"/>
          </a:xfrm>
          <a:prstGeom prst="rect">
            <a:avLst/>
          </a:prstGeom>
        </p:spPr>
      </p:pic>
      <p:pic>
        <p:nvPicPr>
          <p:cNvPr id="11" name="Picture 10">
            <a:extLst>
              <a:ext uri="{FF2B5EF4-FFF2-40B4-BE49-F238E27FC236}">
                <a16:creationId xmlns:a16="http://schemas.microsoft.com/office/drawing/2014/main" id="{4D1F62FC-7532-4CA3-9984-477A5BCF9D75}"/>
              </a:ext>
            </a:extLst>
          </p:cNvPr>
          <p:cNvPicPr>
            <a:picLocks noChangeAspect="1"/>
          </p:cNvPicPr>
          <p:nvPr/>
        </p:nvPicPr>
        <p:blipFill rotWithShape="1">
          <a:blip r:embed="rId8"/>
          <a:srcRect t="10477" b="6834"/>
          <a:stretch/>
        </p:blipFill>
        <p:spPr>
          <a:xfrm>
            <a:off x="9488682" y="5011914"/>
            <a:ext cx="945395" cy="1105439"/>
          </a:xfrm>
          <a:prstGeom prst="rect">
            <a:avLst/>
          </a:prstGeom>
        </p:spPr>
      </p:pic>
      <p:pic>
        <p:nvPicPr>
          <p:cNvPr id="18" name="Picture 17">
            <a:extLst>
              <a:ext uri="{FF2B5EF4-FFF2-40B4-BE49-F238E27FC236}">
                <a16:creationId xmlns:a16="http://schemas.microsoft.com/office/drawing/2014/main" id="{CD6CCD5D-755B-4C29-A911-E1EB84418045}"/>
              </a:ext>
            </a:extLst>
          </p:cNvPr>
          <p:cNvPicPr>
            <a:picLocks noChangeAspect="1"/>
          </p:cNvPicPr>
          <p:nvPr/>
        </p:nvPicPr>
        <p:blipFill rotWithShape="1">
          <a:blip r:embed="rId9"/>
          <a:srcRect t="29231" b="28846"/>
          <a:stretch/>
        </p:blipFill>
        <p:spPr>
          <a:xfrm rot="1760661">
            <a:off x="7245518" y="674575"/>
            <a:ext cx="2425364" cy="1437836"/>
          </a:xfrm>
          <a:prstGeom prst="rect">
            <a:avLst/>
          </a:prstGeom>
        </p:spPr>
      </p:pic>
      <p:sp>
        <p:nvSpPr>
          <p:cNvPr id="3" name="TextBox 2">
            <a:extLst>
              <a:ext uri="{FF2B5EF4-FFF2-40B4-BE49-F238E27FC236}">
                <a16:creationId xmlns:a16="http://schemas.microsoft.com/office/drawing/2014/main" id="{766C7264-E579-498A-9076-AE7D3841E6A8}"/>
              </a:ext>
            </a:extLst>
          </p:cNvPr>
          <p:cNvSpPr txBox="1"/>
          <p:nvPr/>
        </p:nvSpPr>
        <p:spPr>
          <a:xfrm>
            <a:off x="9636369" y="2338754"/>
            <a:ext cx="1723293"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kaip svarbu išlikti aktyviems vyresniame amžiuje.</a:t>
            </a:r>
            <a:endParaRPr lang="en-GB" dirty="0"/>
          </a:p>
        </p:txBody>
      </p:sp>
      <p:sp>
        <p:nvSpPr>
          <p:cNvPr id="5" name="TextBox 4">
            <a:extLst>
              <a:ext uri="{FF2B5EF4-FFF2-40B4-BE49-F238E27FC236}">
                <a16:creationId xmlns:a16="http://schemas.microsoft.com/office/drawing/2014/main" id="{90CC08ED-3815-47EB-A9E6-187D88B4813F}"/>
              </a:ext>
            </a:extLst>
          </p:cNvPr>
          <p:cNvSpPr txBox="1"/>
          <p:nvPr/>
        </p:nvSpPr>
        <p:spPr>
          <a:xfrm>
            <a:off x="3650273" y="2614451"/>
            <a:ext cx="4976446" cy="2462213"/>
          </a:xfrm>
          <a:prstGeom prst="rect">
            <a:avLst/>
          </a:prstGeom>
          <a:noFill/>
        </p:spPr>
        <p:txBody>
          <a:bodyPr wrap="square" rtlCol="0">
            <a:spAutoFit/>
          </a:bodyPr>
          <a:lstStyle/>
          <a:p>
            <a:pPr algn="just"/>
            <a:r>
              <a:rPr lang="lt-LT" sz="1400" dirty="0"/>
              <a:t>Įvairaus tipo fizinis aktyvumas gali padėti išlikti nepriklausomiems ir sveikiems bei leisti mėgautis gyvenimu. Fizinis aktyvumas - tai kas priverčia jūsų kūną judėti ir, kaip minėjome, tai nebūtinai turi būti sportas. Aktyvi fizinė veikla gali būti ir, pavyzdžiui, sodininkystė, vaikščiojimas, namų ruošos darbai ar lipimas laiptais, o ne važinėjimas liftu.</a:t>
            </a:r>
          </a:p>
          <a:p>
            <a:pPr algn="just"/>
            <a:r>
              <a:rPr lang="lt-LT" sz="1400" dirty="0"/>
              <a:t>Pratimai yra labiau struktūrizuoti ir pasikartojantys. Jie apima tokias veiklas kaip Tai </a:t>
            </a:r>
            <a:r>
              <a:rPr lang="lt-LT" sz="1400" dirty="0" err="1"/>
              <a:t>Chi</a:t>
            </a:r>
            <a:r>
              <a:rPr lang="lt-LT" sz="1400" dirty="0"/>
              <a:t>, Joga, mankšta pasitelkiant į pagalbą kėdę ar važinėjimas dviračiu. Senstant ypač svarbu atlikti pratimus, stiprinančius raumenis, gerinančius pusiausvyrą ir lankstumą.</a:t>
            </a:r>
          </a:p>
        </p:txBody>
      </p:sp>
      <p:pic>
        <p:nvPicPr>
          <p:cNvPr id="4" name="Aktyvumas5">
            <a:hlinkClick r:id="" action="ppaction://media"/>
            <a:extLst>
              <a:ext uri="{FF2B5EF4-FFF2-40B4-BE49-F238E27FC236}">
                <a16:creationId xmlns:a16="http://schemas.microsoft.com/office/drawing/2014/main" id="{773E3E72-AECF-46D9-AB1E-7AF1F5FB06C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650273" y="5077270"/>
            <a:ext cx="487363" cy="487363"/>
          </a:xfrm>
          <a:prstGeom prst="ellipse">
            <a:avLst/>
          </a:prstGeom>
          <a:ln>
            <a:noFill/>
          </a:ln>
          <a:effectLst>
            <a:softEdge rad="112500"/>
          </a:effectLst>
        </p:spPr>
      </p:pic>
    </p:spTree>
    <p:extLst>
      <p:ext uri="{BB962C8B-B14F-4D97-AF65-F5344CB8AC3E}">
        <p14:creationId xmlns:p14="http://schemas.microsoft.com/office/powerpoint/2010/main" val="418808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TotalTime>
  <Words>410</Words>
  <Application>Microsoft Office PowerPoint</Application>
  <PresentationFormat>Widescreen</PresentationFormat>
  <Paragraphs>13</Paragraphs>
  <Slides>6</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28</cp:revision>
  <dcterms:created xsi:type="dcterms:W3CDTF">2020-10-05T11:11:44Z</dcterms:created>
  <dcterms:modified xsi:type="dcterms:W3CDTF">2022-02-21T10:49:07Z</dcterms:modified>
</cp:coreProperties>
</file>